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63" r:id="rId3"/>
    <p:sldId id="324" r:id="rId4"/>
    <p:sldId id="323" r:id="rId5"/>
    <p:sldId id="316" r:id="rId6"/>
    <p:sldId id="256" r:id="rId7"/>
    <p:sldId id="318" r:id="rId8"/>
    <p:sldId id="320" r:id="rId9"/>
    <p:sldId id="327" r:id="rId10"/>
    <p:sldId id="326"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557" autoAdjust="0"/>
  </p:normalViewPr>
  <p:slideViewPr>
    <p:cSldViewPr snapToGrid="0">
      <p:cViewPr varScale="1">
        <p:scale>
          <a:sx n="62" d="100"/>
          <a:sy n="62" d="100"/>
        </p:scale>
        <p:origin x="1334" y="38"/>
      </p:cViewPr>
      <p:guideLst/>
    </p:cSldViewPr>
  </p:slideViewPr>
  <p:notesTextViewPr>
    <p:cViewPr>
      <p:scale>
        <a:sx n="1" d="1"/>
        <a:sy n="1" d="1"/>
      </p:scale>
      <p:origin x="0" y="0"/>
    </p:cViewPr>
  </p:notesTextViewPr>
  <p:sorterViewPr>
    <p:cViewPr varScale="1">
      <p:scale>
        <a:sx n="100" d="100"/>
        <a:sy n="100" d="100"/>
      </p:scale>
      <p:origin x="0" y="-5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77ADC-0BC6-4656-9660-BA51C5120FEC}" type="datetimeFigureOut">
              <a:rPr lang="nl-NL" smtClean="0"/>
              <a:t>3-11-2021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85B65-929B-4A93-9ECB-C3F134068AB3}" type="slidenum">
              <a:rPr lang="nl-NL" smtClean="0"/>
              <a:t>‹Nr.›</a:t>
            </a:fld>
            <a:endParaRPr lang="nl-NL"/>
          </a:p>
        </p:txBody>
      </p:sp>
    </p:spTree>
    <p:extLst>
      <p:ext uri="{BB962C8B-B14F-4D97-AF65-F5344CB8AC3E}">
        <p14:creationId xmlns:p14="http://schemas.microsoft.com/office/powerpoint/2010/main" val="142725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Dear colleagues,</a:t>
            </a:r>
          </a:p>
          <a:p>
            <a:endParaRPr lang="en-GB" dirty="0"/>
          </a:p>
          <a:p>
            <a:r>
              <a:rPr lang="en-GB" dirty="0"/>
              <a:t>I would like to start by apologizing that I cannot be present at today’s meeting. At the same time, I think it provides an excellent opportunity to show what can be achieved using simple videos, which are – in my view – just one of many ways of achieving the ambitions of the STRATOS initiative. </a:t>
            </a:r>
          </a:p>
        </p:txBody>
      </p:sp>
      <p:sp>
        <p:nvSpPr>
          <p:cNvPr id="4" name="Tijdelijke aanduiding voor dianummer 3"/>
          <p:cNvSpPr>
            <a:spLocks noGrp="1"/>
          </p:cNvSpPr>
          <p:nvPr>
            <p:ph type="sldNum" sz="quarter" idx="10"/>
          </p:nvPr>
        </p:nvSpPr>
        <p:spPr/>
        <p:txBody>
          <a:bodyPr/>
          <a:lstStyle/>
          <a:p>
            <a:fld id="{92BE362E-78BA-324A-8038-5482DADFDF7D}" type="slidenum">
              <a:rPr lang="en-GB" smtClean="0">
                <a:solidFill>
                  <a:srgbClr val="000000"/>
                </a:solidFill>
              </a:rPr>
              <a:pPr/>
              <a:t>1</a:t>
            </a:fld>
            <a:endParaRPr lang="en-GB" sz="1200">
              <a:solidFill>
                <a:srgbClr val="000000"/>
              </a:solidFill>
              <a:latin typeface="Times" charset="0"/>
            </a:endParaRPr>
          </a:p>
        </p:txBody>
      </p:sp>
    </p:spTree>
    <p:extLst>
      <p:ext uri="{BB962C8B-B14F-4D97-AF65-F5344CB8AC3E}">
        <p14:creationId xmlns:p14="http://schemas.microsoft.com/office/powerpoint/2010/main" val="395610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r>
              <a:rPr lang="nl-NL" dirty="0" err="1"/>
              <a:t>the</a:t>
            </a:r>
            <a:r>
              <a:rPr lang="nl-NL" dirty="0"/>
              <a:t> </a:t>
            </a:r>
            <a:r>
              <a:rPr lang="nl-NL" dirty="0" err="1"/>
              <a:t>answer</a:t>
            </a:r>
            <a:r>
              <a:rPr lang="nl-NL" dirty="0"/>
              <a:t> is 45 minutes.</a:t>
            </a:r>
          </a:p>
        </p:txBody>
      </p:sp>
      <p:sp>
        <p:nvSpPr>
          <p:cNvPr id="4" name="Tijdelijke aanduiding voor dianummer 3"/>
          <p:cNvSpPr>
            <a:spLocks noGrp="1"/>
          </p:cNvSpPr>
          <p:nvPr>
            <p:ph type="sldNum" sz="quarter" idx="5"/>
          </p:nvPr>
        </p:nvSpPr>
        <p:spPr/>
        <p:txBody>
          <a:bodyPr/>
          <a:lstStyle/>
          <a:p>
            <a:fld id="{29185B65-929B-4A93-9ECB-C3F134068AB3}" type="slidenum">
              <a:rPr lang="nl-NL" smtClean="0"/>
              <a:t>10</a:t>
            </a:fld>
            <a:endParaRPr lang="nl-NL"/>
          </a:p>
        </p:txBody>
      </p:sp>
    </p:spTree>
    <p:extLst>
      <p:ext uri="{BB962C8B-B14F-4D97-AF65-F5344CB8AC3E}">
        <p14:creationId xmlns:p14="http://schemas.microsoft.com/office/powerpoint/2010/main" val="296859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Although</a:t>
            </a:r>
            <a:r>
              <a:rPr lang="nl-NL" dirty="0"/>
              <a:t> </a:t>
            </a:r>
            <a:r>
              <a:rPr lang="nl-NL" dirty="0" err="1"/>
              <a:t>our</a:t>
            </a:r>
            <a:r>
              <a:rPr lang="nl-NL" dirty="0"/>
              <a:t> </a:t>
            </a:r>
            <a:r>
              <a:rPr lang="nl-NL" dirty="0" err="1"/>
              <a:t>objectives</a:t>
            </a:r>
            <a:r>
              <a:rPr lang="nl-NL" dirty="0"/>
              <a:t> are </a:t>
            </a:r>
            <a:r>
              <a:rPr lang="nl-NL" dirty="0" err="1"/>
              <a:t>crystal</a:t>
            </a:r>
            <a:r>
              <a:rPr lang="nl-NL" dirty="0"/>
              <a:t> </a:t>
            </a:r>
            <a:r>
              <a:rPr lang="nl-NL" dirty="0" err="1"/>
              <a:t>clear</a:t>
            </a:r>
            <a:r>
              <a:rPr lang="nl-NL" dirty="0"/>
              <a:t>, </a:t>
            </a:r>
            <a:r>
              <a:rPr lang="nl-NL" dirty="0" err="1"/>
              <a:t>the</a:t>
            </a:r>
            <a:r>
              <a:rPr lang="nl-NL" dirty="0"/>
              <a:t> means </a:t>
            </a:r>
            <a:r>
              <a:rPr lang="nl-NL" dirty="0" err="1"/>
              <a:t>by</a:t>
            </a:r>
            <a:r>
              <a:rPr lang="nl-NL" dirty="0"/>
              <a:t> </a:t>
            </a:r>
            <a:r>
              <a:rPr lang="nl-NL" dirty="0" err="1"/>
              <a:t>which</a:t>
            </a:r>
            <a:r>
              <a:rPr lang="nl-NL" dirty="0"/>
              <a:t> we hope </a:t>
            </a:r>
            <a:r>
              <a:rPr lang="nl-NL" dirty="0" err="1"/>
              <a:t>to</a:t>
            </a:r>
            <a:r>
              <a:rPr lang="nl-NL" dirty="0"/>
              <a:t> </a:t>
            </a:r>
            <a:r>
              <a:rPr lang="nl-NL" dirty="0" err="1"/>
              <a:t>achieve</a:t>
            </a:r>
            <a:r>
              <a:rPr lang="nl-NL" dirty="0"/>
              <a:t> </a:t>
            </a:r>
            <a:r>
              <a:rPr lang="nl-NL" dirty="0" err="1"/>
              <a:t>those</a:t>
            </a:r>
            <a:r>
              <a:rPr lang="nl-NL" dirty="0"/>
              <a:t> </a:t>
            </a:r>
            <a:r>
              <a:rPr lang="nl-NL" dirty="0" err="1"/>
              <a:t>ambitions</a:t>
            </a:r>
            <a:r>
              <a:rPr lang="nl-NL" dirty="0"/>
              <a:t> are </a:t>
            </a:r>
            <a:r>
              <a:rPr lang="nl-NL" dirty="0" err="1"/>
              <a:t>not</a:t>
            </a:r>
            <a:r>
              <a:rPr lang="nl-NL" dirty="0"/>
              <a:t> </a:t>
            </a:r>
            <a:r>
              <a:rPr lang="nl-NL" dirty="0" err="1"/>
              <a:t>specified</a:t>
            </a:r>
            <a:r>
              <a:rPr lang="nl-NL" dirty="0"/>
              <a:t>. </a:t>
            </a:r>
            <a:r>
              <a:rPr lang="nl-NL" dirty="0" err="1"/>
              <a:t>So</a:t>
            </a:r>
            <a:r>
              <a:rPr lang="nl-NL" dirty="0"/>
              <a:t> far, </a:t>
            </a:r>
            <a:r>
              <a:rPr lang="nl-NL" dirty="0" err="1"/>
              <a:t>many</a:t>
            </a:r>
            <a:r>
              <a:rPr lang="nl-NL" dirty="0"/>
              <a:t> STRATOS output has been in </a:t>
            </a:r>
            <a:r>
              <a:rPr lang="nl-NL" dirty="0" err="1"/>
              <a:t>the</a:t>
            </a:r>
            <a:r>
              <a:rPr lang="nl-NL" dirty="0"/>
              <a:t> form of </a:t>
            </a:r>
            <a:r>
              <a:rPr lang="nl-NL" dirty="0" err="1"/>
              <a:t>journal</a:t>
            </a:r>
            <a:r>
              <a:rPr lang="nl-NL" dirty="0"/>
              <a:t> papers </a:t>
            </a:r>
            <a:r>
              <a:rPr lang="nl-NL" dirty="0" err="1"/>
              <a:t>and</a:t>
            </a:r>
            <a:r>
              <a:rPr lang="nl-NL" dirty="0"/>
              <a:t> workshops. </a:t>
            </a:r>
          </a:p>
        </p:txBody>
      </p:sp>
      <p:sp>
        <p:nvSpPr>
          <p:cNvPr id="4" name="Tijdelijke aanduiding voor dianummer 3"/>
          <p:cNvSpPr>
            <a:spLocks noGrp="1"/>
          </p:cNvSpPr>
          <p:nvPr>
            <p:ph type="sldNum" sz="quarter" idx="5"/>
          </p:nvPr>
        </p:nvSpPr>
        <p:spPr/>
        <p:txBody>
          <a:bodyPr/>
          <a:lstStyle/>
          <a:p>
            <a:fld id="{29185B65-929B-4A93-9ECB-C3F134068AB3}" type="slidenum">
              <a:rPr lang="nl-NL" smtClean="0"/>
              <a:t>2</a:t>
            </a:fld>
            <a:endParaRPr lang="nl-NL"/>
          </a:p>
        </p:txBody>
      </p:sp>
    </p:spTree>
    <p:extLst>
      <p:ext uri="{BB962C8B-B14F-4D97-AF65-F5344CB8AC3E}">
        <p14:creationId xmlns:p14="http://schemas.microsoft.com/office/powerpoint/2010/main" val="405357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Another</a:t>
            </a:r>
            <a:r>
              <a:rPr lang="nl-NL" dirty="0"/>
              <a:t> format </a:t>
            </a:r>
            <a:r>
              <a:rPr lang="nl-NL" dirty="0" err="1"/>
              <a:t>for</a:t>
            </a:r>
            <a:r>
              <a:rPr lang="nl-NL" dirty="0"/>
              <a:t> </a:t>
            </a:r>
            <a:r>
              <a:rPr lang="nl-NL" dirty="0" err="1"/>
              <a:t>dissemination</a:t>
            </a:r>
            <a:r>
              <a:rPr lang="nl-NL" dirty="0"/>
              <a:t> of </a:t>
            </a:r>
            <a:r>
              <a:rPr lang="nl-NL" dirty="0" err="1"/>
              <a:t>guidance</a:t>
            </a:r>
            <a:r>
              <a:rPr lang="nl-NL" dirty="0"/>
              <a:t> on </a:t>
            </a:r>
            <a:r>
              <a:rPr lang="nl-NL" dirty="0" err="1"/>
              <a:t>statistical</a:t>
            </a:r>
            <a:r>
              <a:rPr lang="nl-NL" dirty="0"/>
              <a:t> </a:t>
            </a:r>
            <a:r>
              <a:rPr lang="nl-NL" dirty="0" err="1"/>
              <a:t>methods</a:t>
            </a:r>
            <a:r>
              <a:rPr lang="nl-NL" dirty="0"/>
              <a:t> </a:t>
            </a:r>
            <a:r>
              <a:rPr lang="nl-NL" dirty="0" err="1"/>
              <a:t>could</a:t>
            </a:r>
            <a:r>
              <a:rPr lang="nl-NL" dirty="0"/>
              <a:t> </a:t>
            </a:r>
            <a:r>
              <a:rPr lang="nl-NL" dirty="0" err="1"/>
              <a:t>be</a:t>
            </a:r>
            <a:r>
              <a:rPr lang="nl-NL" dirty="0"/>
              <a:t> </a:t>
            </a:r>
            <a:r>
              <a:rPr lang="nl-NL" dirty="0" err="1"/>
              <a:t>videos</a:t>
            </a:r>
            <a:r>
              <a:rPr lang="nl-NL" dirty="0"/>
              <a:t>. </a:t>
            </a:r>
          </a:p>
        </p:txBody>
      </p:sp>
      <p:sp>
        <p:nvSpPr>
          <p:cNvPr id="4" name="Tijdelijke aanduiding voor dianummer 3"/>
          <p:cNvSpPr>
            <a:spLocks noGrp="1"/>
          </p:cNvSpPr>
          <p:nvPr>
            <p:ph type="sldNum" sz="quarter" idx="5"/>
          </p:nvPr>
        </p:nvSpPr>
        <p:spPr/>
        <p:txBody>
          <a:bodyPr/>
          <a:lstStyle/>
          <a:p>
            <a:fld id="{29185B65-929B-4A93-9ECB-C3F134068AB3}" type="slidenum">
              <a:rPr lang="nl-NL" smtClean="0"/>
              <a:t>3</a:t>
            </a:fld>
            <a:endParaRPr lang="nl-NL"/>
          </a:p>
        </p:txBody>
      </p:sp>
    </p:spTree>
    <p:extLst>
      <p:ext uri="{BB962C8B-B14F-4D97-AF65-F5344CB8AC3E}">
        <p14:creationId xmlns:p14="http://schemas.microsoft.com/office/powerpoint/2010/main" val="165543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 </a:t>
            </a:r>
            <a:r>
              <a:rPr lang="nl-NL" dirty="0" err="1"/>
              <a:t>would</a:t>
            </a:r>
            <a:r>
              <a:rPr lang="nl-NL" dirty="0"/>
              <a:t> like </a:t>
            </a:r>
            <a:r>
              <a:rPr lang="nl-NL" dirty="0" err="1"/>
              <a:t>to</a:t>
            </a:r>
            <a:r>
              <a:rPr lang="nl-NL" dirty="0"/>
              <a:t> share </a:t>
            </a:r>
            <a:r>
              <a:rPr lang="nl-NL" dirty="0" err="1"/>
              <a:t>my</a:t>
            </a:r>
            <a:r>
              <a:rPr lang="nl-NL" dirty="0"/>
              <a:t> personal </a:t>
            </a:r>
            <a:r>
              <a:rPr lang="nl-NL" dirty="0" err="1"/>
              <a:t>experience</a:t>
            </a:r>
            <a:r>
              <a:rPr lang="nl-NL" dirty="0"/>
              <a:t>. I was </a:t>
            </a:r>
            <a:r>
              <a:rPr lang="nl-NL" dirty="0" err="1"/>
              <a:t>asked</a:t>
            </a:r>
            <a:r>
              <a:rPr lang="nl-NL" dirty="0"/>
              <a:t> </a:t>
            </a:r>
            <a:r>
              <a:rPr lang="nl-NL" dirty="0" err="1"/>
              <a:t>by</a:t>
            </a:r>
            <a:r>
              <a:rPr lang="nl-NL" dirty="0"/>
              <a:t> </a:t>
            </a:r>
            <a:r>
              <a:rPr lang="nl-NL" dirty="0" err="1"/>
              <a:t>the</a:t>
            </a:r>
            <a:r>
              <a:rPr lang="nl-NL" dirty="0"/>
              <a:t> Dutch Journal of </a:t>
            </a:r>
            <a:r>
              <a:rPr lang="nl-NL" dirty="0" err="1"/>
              <a:t>Medicine</a:t>
            </a:r>
            <a:r>
              <a:rPr lang="nl-NL" dirty="0"/>
              <a:t>, </a:t>
            </a:r>
            <a:r>
              <a:rPr lang="nl-NL" dirty="0" err="1"/>
              <a:t>which</a:t>
            </a:r>
            <a:r>
              <a:rPr lang="nl-NL" dirty="0"/>
              <a:t> </a:t>
            </a:r>
            <a:r>
              <a:rPr lang="nl-NL" dirty="0" err="1"/>
              <a:t>by</a:t>
            </a:r>
            <a:r>
              <a:rPr lang="nl-NL" dirty="0"/>
              <a:t> </a:t>
            </a:r>
            <a:r>
              <a:rPr lang="nl-NL" dirty="0" err="1"/>
              <a:t>the</a:t>
            </a:r>
            <a:r>
              <a:rPr lang="nl-NL" dirty="0"/>
              <a:t> way is </a:t>
            </a:r>
            <a:r>
              <a:rPr lang="nl-NL" dirty="0" err="1"/>
              <a:t>one</a:t>
            </a:r>
            <a:r>
              <a:rPr lang="nl-NL" dirty="0"/>
              <a:t> of </a:t>
            </a:r>
            <a:r>
              <a:rPr lang="nl-NL" dirty="0" err="1"/>
              <a:t>the</a:t>
            </a:r>
            <a:r>
              <a:rPr lang="nl-NL" dirty="0"/>
              <a:t> </a:t>
            </a:r>
            <a:r>
              <a:rPr lang="nl-NL" dirty="0" err="1"/>
              <a:t>oldest</a:t>
            </a:r>
            <a:r>
              <a:rPr lang="nl-NL" dirty="0"/>
              <a:t> </a:t>
            </a:r>
            <a:r>
              <a:rPr lang="nl-NL" dirty="0" err="1"/>
              <a:t>medical</a:t>
            </a:r>
            <a:r>
              <a:rPr lang="nl-NL" dirty="0"/>
              <a:t> </a:t>
            </a:r>
            <a:r>
              <a:rPr lang="nl-NL" dirty="0" err="1"/>
              <a:t>journals</a:t>
            </a:r>
            <a:r>
              <a:rPr lang="nl-NL" dirty="0"/>
              <a:t> in </a:t>
            </a:r>
            <a:r>
              <a:rPr lang="nl-NL" dirty="0" err="1"/>
              <a:t>the</a:t>
            </a:r>
            <a:r>
              <a:rPr lang="nl-NL" dirty="0"/>
              <a:t> </a:t>
            </a:r>
            <a:r>
              <a:rPr lang="nl-NL" dirty="0" err="1"/>
              <a:t>world</a:t>
            </a:r>
            <a:r>
              <a:rPr lang="nl-NL" dirty="0"/>
              <a:t>, </a:t>
            </a:r>
            <a:r>
              <a:rPr lang="nl-NL" dirty="0" err="1"/>
              <a:t>to</a:t>
            </a:r>
            <a:r>
              <a:rPr lang="nl-NL" dirty="0"/>
              <a:t> </a:t>
            </a:r>
            <a:r>
              <a:rPr lang="nl-NL" dirty="0" err="1"/>
              <a:t>develop</a:t>
            </a:r>
            <a:r>
              <a:rPr lang="nl-NL" dirty="0"/>
              <a:t> short </a:t>
            </a:r>
            <a:r>
              <a:rPr lang="nl-NL" dirty="0" err="1"/>
              <a:t>explainer</a:t>
            </a:r>
            <a:r>
              <a:rPr lang="nl-NL" dirty="0"/>
              <a:t> </a:t>
            </a:r>
            <a:r>
              <a:rPr lang="nl-NL" dirty="0" err="1"/>
              <a:t>videos</a:t>
            </a:r>
            <a:r>
              <a:rPr lang="nl-NL" dirty="0"/>
              <a:t> </a:t>
            </a:r>
            <a:r>
              <a:rPr lang="nl-NL" dirty="0" err="1"/>
              <a:t>about</a:t>
            </a:r>
            <a:r>
              <a:rPr lang="nl-NL" dirty="0"/>
              <a:t> basic </a:t>
            </a:r>
            <a:r>
              <a:rPr lang="nl-NL" dirty="0" err="1"/>
              <a:t>methodological</a:t>
            </a:r>
            <a:r>
              <a:rPr lang="nl-NL" dirty="0"/>
              <a:t> topics </a:t>
            </a:r>
            <a:r>
              <a:rPr lang="nl-NL" dirty="0" err="1"/>
              <a:t>aimed</a:t>
            </a:r>
            <a:r>
              <a:rPr lang="nl-NL" dirty="0"/>
              <a:t> at </a:t>
            </a:r>
            <a:r>
              <a:rPr lang="nl-NL" dirty="0" err="1"/>
              <a:t>their</a:t>
            </a:r>
            <a:r>
              <a:rPr lang="nl-NL" dirty="0"/>
              <a:t> </a:t>
            </a:r>
            <a:r>
              <a:rPr lang="nl-NL" dirty="0" err="1"/>
              <a:t>clinical</a:t>
            </a:r>
            <a:r>
              <a:rPr lang="nl-NL" dirty="0"/>
              <a:t> </a:t>
            </a:r>
            <a:r>
              <a:rPr lang="nl-NL" dirty="0" err="1"/>
              <a:t>readership</a:t>
            </a:r>
            <a:r>
              <a:rPr lang="nl-NL" dirty="0"/>
              <a:t>. Here </a:t>
            </a:r>
            <a:r>
              <a:rPr lang="nl-NL" dirty="0" err="1"/>
              <a:t>you</a:t>
            </a:r>
            <a:r>
              <a:rPr lang="nl-NL" dirty="0"/>
              <a:t> </a:t>
            </a:r>
            <a:r>
              <a:rPr lang="nl-NL" dirty="0" err="1"/>
              <a:t>see</a:t>
            </a:r>
            <a:r>
              <a:rPr lang="nl-NL" dirty="0"/>
              <a:t> a screenshot of </a:t>
            </a:r>
            <a:r>
              <a:rPr lang="nl-NL" dirty="0" err="1"/>
              <a:t>the</a:t>
            </a:r>
            <a:r>
              <a:rPr lang="nl-NL" dirty="0"/>
              <a:t> video </a:t>
            </a:r>
            <a:r>
              <a:rPr lang="nl-NL" dirty="0" err="1"/>
              <a:t>about</a:t>
            </a:r>
            <a:r>
              <a:rPr lang="nl-NL" dirty="0"/>
              <a:t> p-</a:t>
            </a:r>
            <a:r>
              <a:rPr lang="nl-NL" dirty="0" err="1"/>
              <a:t>values</a:t>
            </a:r>
            <a:r>
              <a:rPr lang="nl-NL" dirty="0"/>
              <a:t>. </a:t>
            </a:r>
          </a:p>
        </p:txBody>
      </p:sp>
      <p:sp>
        <p:nvSpPr>
          <p:cNvPr id="4" name="Tijdelijke aanduiding voor dianummer 3"/>
          <p:cNvSpPr>
            <a:spLocks noGrp="1"/>
          </p:cNvSpPr>
          <p:nvPr>
            <p:ph type="sldNum" sz="quarter" idx="5"/>
          </p:nvPr>
        </p:nvSpPr>
        <p:spPr/>
        <p:txBody>
          <a:bodyPr/>
          <a:lstStyle/>
          <a:p>
            <a:fld id="{29185B65-929B-4A93-9ECB-C3F134068AB3}" type="slidenum">
              <a:rPr lang="nl-NL" smtClean="0"/>
              <a:t>4</a:t>
            </a:fld>
            <a:endParaRPr lang="nl-NL"/>
          </a:p>
        </p:txBody>
      </p:sp>
    </p:spTree>
    <p:extLst>
      <p:ext uri="{BB962C8B-B14F-4D97-AF65-F5344CB8AC3E}">
        <p14:creationId xmlns:p14="http://schemas.microsoft.com/office/powerpoint/2010/main" val="413324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These </a:t>
            </a:r>
            <a:r>
              <a:rPr lang="nl-NL" dirty="0" err="1"/>
              <a:t>videos</a:t>
            </a:r>
            <a:r>
              <a:rPr lang="nl-NL" dirty="0"/>
              <a:t> </a:t>
            </a:r>
            <a:r>
              <a:rPr lang="nl-NL" dirty="0" err="1"/>
              <a:t>were</a:t>
            </a:r>
            <a:r>
              <a:rPr lang="nl-NL" dirty="0"/>
              <a:t> put on a public </a:t>
            </a:r>
            <a:r>
              <a:rPr lang="nl-NL" dirty="0" err="1"/>
              <a:t>youtube</a:t>
            </a:r>
            <a:r>
              <a:rPr lang="nl-NL" dirty="0"/>
              <a:t> </a:t>
            </a:r>
            <a:r>
              <a:rPr lang="nl-NL" dirty="0" err="1"/>
              <a:t>channel</a:t>
            </a:r>
            <a:r>
              <a:rPr lang="nl-NL" dirty="0"/>
              <a:t>, </a:t>
            </a:r>
            <a:r>
              <a:rPr lang="nl-NL" dirty="0" err="1"/>
              <a:t>and</a:t>
            </a:r>
            <a:r>
              <a:rPr lang="nl-NL" dirty="0"/>
              <a:t> have – I </a:t>
            </a:r>
            <a:r>
              <a:rPr lang="nl-NL" dirty="0" err="1"/>
              <a:t>think</a:t>
            </a:r>
            <a:r>
              <a:rPr lang="nl-NL" dirty="0"/>
              <a:t> – </a:t>
            </a:r>
            <a:r>
              <a:rPr lang="nl-NL" dirty="0" err="1"/>
              <a:t>received</a:t>
            </a:r>
            <a:r>
              <a:rPr lang="nl-NL" dirty="0"/>
              <a:t> </a:t>
            </a:r>
            <a:r>
              <a:rPr lang="nl-NL" dirty="0" err="1"/>
              <a:t>quite</a:t>
            </a:r>
            <a:r>
              <a:rPr lang="nl-NL" dirty="0"/>
              <a:t> </a:t>
            </a:r>
            <a:r>
              <a:rPr lang="nl-NL" dirty="0" err="1"/>
              <a:t>some</a:t>
            </a:r>
            <a:r>
              <a:rPr lang="nl-NL" dirty="0"/>
              <a:t> attention, </a:t>
            </a:r>
            <a:r>
              <a:rPr lang="nl-NL" dirty="0" err="1"/>
              <a:t>with</a:t>
            </a:r>
            <a:r>
              <a:rPr lang="nl-NL" dirty="0"/>
              <a:t> over 50 </a:t>
            </a:r>
            <a:r>
              <a:rPr lang="nl-NL" dirty="0" err="1"/>
              <a:t>thousand</a:t>
            </a:r>
            <a:r>
              <a:rPr lang="nl-NL" dirty="0"/>
              <a:t> views </a:t>
            </a:r>
            <a:r>
              <a:rPr lang="nl-NL" dirty="0" err="1"/>
              <a:t>for</a:t>
            </a:r>
            <a:r>
              <a:rPr lang="nl-NL" dirty="0"/>
              <a:t> </a:t>
            </a:r>
            <a:r>
              <a:rPr lang="nl-NL" dirty="0" err="1"/>
              <a:t>the</a:t>
            </a:r>
            <a:r>
              <a:rPr lang="nl-NL" dirty="0"/>
              <a:t> video on p-</a:t>
            </a:r>
            <a:r>
              <a:rPr lang="nl-NL" dirty="0" err="1"/>
              <a:t>values</a:t>
            </a:r>
            <a:r>
              <a:rPr lang="nl-NL" dirty="0"/>
              <a:t>. </a:t>
            </a:r>
          </a:p>
        </p:txBody>
      </p:sp>
      <p:sp>
        <p:nvSpPr>
          <p:cNvPr id="4" name="Tijdelijke aanduiding voor dianummer 3"/>
          <p:cNvSpPr>
            <a:spLocks noGrp="1"/>
          </p:cNvSpPr>
          <p:nvPr>
            <p:ph type="sldNum" sz="quarter" idx="5"/>
          </p:nvPr>
        </p:nvSpPr>
        <p:spPr/>
        <p:txBody>
          <a:bodyPr/>
          <a:lstStyle/>
          <a:p>
            <a:fld id="{29185B65-929B-4A93-9ECB-C3F134068AB3}" type="slidenum">
              <a:rPr lang="nl-NL" smtClean="0"/>
              <a:t>5</a:t>
            </a:fld>
            <a:endParaRPr lang="nl-NL"/>
          </a:p>
        </p:txBody>
      </p:sp>
    </p:spTree>
    <p:extLst>
      <p:ext uri="{BB962C8B-B14F-4D97-AF65-F5344CB8AC3E}">
        <p14:creationId xmlns:p14="http://schemas.microsoft.com/office/powerpoint/2010/main" val="183138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You</a:t>
            </a:r>
            <a:r>
              <a:rPr lang="nl-NL" dirty="0"/>
              <a:t> </a:t>
            </a:r>
            <a:r>
              <a:rPr lang="nl-NL" dirty="0" err="1"/>
              <a:t>may</a:t>
            </a:r>
            <a:r>
              <a:rPr lang="nl-NL" dirty="0"/>
              <a:t> wonder </a:t>
            </a:r>
            <a:r>
              <a:rPr lang="nl-NL" dirty="0" err="1"/>
              <a:t>why</a:t>
            </a:r>
            <a:r>
              <a:rPr lang="nl-NL" dirty="0"/>
              <a:t> we </a:t>
            </a:r>
            <a:r>
              <a:rPr lang="nl-NL" dirty="0" err="1"/>
              <a:t>did</a:t>
            </a:r>
            <a:r>
              <a:rPr lang="nl-NL" dirty="0"/>
              <a:t> </a:t>
            </a:r>
            <a:r>
              <a:rPr lang="nl-NL" dirty="0" err="1"/>
              <a:t>not</a:t>
            </a:r>
            <a:r>
              <a:rPr lang="nl-NL" dirty="0"/>
              <a:t> </a:t>
            </a:r>
            <a:r>
              <a:rPr lang="nl-NL" dirty="0" err="1"/>
              <a:t>simply</a:t>
            </a:r>
            <a:r>
              <a:rPr lang="nl-NL" dirty="0"/>
              <a:t> </a:t>
            </a:r>
            <a:r>
              <a:rPr lang="nl-NL" dirty="0" err="1"/>
              <a:t>refer</a:t>
            </a:r>
            <a:r>
              <a:rPr lang="nl-NL" dirty="0"/>
              <a:t> </a:t>
            </a:r>
            <a:r>
              <a:rPr lang="nl-NL" dirty="0" err="1"/>
              <a:t>to</a:t>
            </a:r>
            <a:r>
              <a:rPr lang="nl-NL" dirty="0"/>
              <a:t> </a:t>
            </a:r>
            <a:r>
              <a:rPr lang="nl-NL" dirty="0" err="1"/>
              <a:t>youtube</a:t>
            </a:r>
            <a:r>
              <a:rPr lang="nl-NL" dirty="0"/>
              <a:t> </a:t>
            </a:r>
            <a:r>
              <a:rPr lang="nl-NL" dirty="0" err="1"/>
              <a:t>videos</a:t>
            </a:r>
            <a:r>
              <a:rPr lang="nl-NL" dirty="0"/>
              <a:t> made </a:t>
            </a:r>
            <a:r>
              <a:rPr lang="nl-NL" dirty="0" err="1"/>
              <a:t>by</a:t>
            </a:r>
            <a:r>
              <a:rPr lang="nl-NL" dirty="0"/>
              <a:t> </a:t>
            </a:r>
            <a:r>
              <a:rPr lang="nl-NL" dirty="0" err="1"/>
              <a:t>others</a:t>
            </a:r>
            <a:r>
              <a:rPr lang="nl-NL" dirty="0"/>
              <a:t>. Well, indeed, </a:t>
            </a:r>
            <a:r>
              <a:rPr lang="nl-NL" dirty="0" err="1"/>
              <a:t>youtube</a:t>
            </a:r>
            <a:r>
              <a:rPr lang="nl-NL" dirty="0"/>
              <a:t> is full of </a:t>
            </a:r>
            <a:r>
              <a:rPr lang="nl-NL" dirty="0" err="1"/>
              <a:t>videos</a:t>
            </a:r>
            <a:r>
              <a:rPr lang="nl-NL" dirty="0"/>
              <a:t> on </a:t>
            </a:r>
            <a:r>
              <a:rPr lang="nl-NL" dirty="0" err="1"/>
              <a:t>statistics</a:t>
            </a:r>
            <a:r>
              <a:rPr lang="nl-NL" dirty="0"/>
              <a:t>, but I </a:t>
            </a:r>
            <a:r>
              <a:rPr lang="nl-NL" dirty="0" err="1"/>
              <a:t>think</a:t>
            </a:r>
            <a:r>
              <a:rPr lang="nl-NL" dirty="0"/>
              <a:t> </a:t>
            </a:r>
            <a:r>
              <a:rPr lang="nl-NL" dirty="0" err="1"/>
              <a:t>not</a:t>
            </a:r>
            <a:r>
              <a:rPr lang="nl-NL" dirty="0"/>
              <a:t> </a:t>
            </a:r>
            <a:r>
              <a:rPr lang="nl-NL" dirty="0" err="1"/>
              <a:t>targeting</a:t>
            </a:r>
            <a:r>
              <a:rPr lang="nl-NL" dirty="0"/>
              <a:t> </a:t>
            </a:r>
            <a:r>
              <a:rPr lang="nl-NL" dirty="0" err="1"/>
              <a:t>the</a:t>
            </a:r>
            <a:r>
              <a:rPr lang="nl-NL" dirty="0"/>
              <a:t> viewers we had in mind. </a:t>
            </a:r>
            <a:r>
              <a:rPr lang="nl-NL" dirty="0" err="1"/>
              <a:t>And</a:t>
            </a:r>
            <a:r>
              <a:rPr lang="nl-NL" dirty="0"/>
              <a:t> </a:t>
            </a:r>
            <a:r>
              <a:rPr lang="nl-NL" dirty="0" err="1"/>
              <a:t>importantly</a:t>
            </a:r>
            <a:r>
              <a:rPr lang="nl-NL" dirty="0"/>
              <a:t>, </a:t>
            </a:r>
            <a:r>
              <a:rPr lang="nl-NL" dirty="0" err="1"/>
              <a:t>also</a:t>
            </a:r>
            <a:r>
              <a:rPr lang="nl-NL" dirty="0"/>
              <a:t> </a:t>
            </a:r>
            <a:r>
              <a:rPr lang="nl-NL" dirty="0" err="1"/>
              <a:t>not</a:t>
            </a:r>
            <a:r>
              <a:rPr lang="nl-NL" dirty="0"/>
              <a:t> </a:t>
            </a:r>
            <a:r>
              <a:rPr lang="nl-NL" dirty="0" err="1"/>
              <a:t>targeting</a:t>
            </a:r>
            <a:r>
              <a:rPr lang="nl-NL" dirty="0"/>
              <a:t> </a:t>
            </a:r>
            <a:r>
              <a:rPr lang="nl-NL" dirty="0" err="1"/>
              <a:t>the</a:t>
            </a:r>
            <a:r>
              <a:rPr lang="nl-NL" dirty="0"/>
              <a:t> viewers </a:t>
            </a:r>
            <a:r>
              <a:rPr lang="nl-NL" dirty="0" err="1"/>
              <a:t>that</a:t>
            </a:r>
            <a:r>
              <a:rPr lang="nl-NL" dirty="0"/>
              <a:t> STRATOS </a:t>
            </a:r>
            <a:r>
              <a:rPr lang="nl-NL" dirty="0" err="1"/>
              <a:t>probably</a:t>
            </a:r>
            <a:r>
              <a:rPr lang="nl-NL" dirty="0"/>
              <a:t> has in mind. </a:t>
            </a:r>
          </a:p>
        </p:txBody>
      </p:sp>
      <p:sp>
        <p:nvSpPr>
          <p:cNvPr id="4" name="Tijdelijke aanduiding voor dianummer 3"/>
          <p:cNvSpPr>
            <a:spLocks noGrp="1"/>
          </p:cNvSpPr>
          <p:nvPr>
            <p:ph type="sldNum" sz="quarter" idx="5"/>
          </p:nvPr>
        </p:nvSpPr>
        <p:spPr/>
        <p:txBody>
          <a:bodyPr/>
          <a:lstStyle/>
          <a:p>
            <a:fld id="{29185B65-929B-4A93-9ECB-C3F134068AB3}" type="slidenum">
              <a:rPr lang="nl-NL" smtClean="0"/>
              <a:t>6</a:t>
            </a:fld>
            <a:endParaRPr lang="nl-NL"/>
          </a:p>
        </p:txBody>
      </p:sp>
    </p:spTree>
    <p:extLst>
      <p:ext uri="{BB962C8B-B14F-4D97-AF65-F5344CB8AC3E}">
        <p14:creationId xmlns:p14="http://schemas.microsoft.com/office/powerpoint/2010/main" val="72707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a:t>
            </a:r>
            <a:r>
              <a:rPr lang="nl-NL" dirty="0" err="1"/>
              <a:t>therefore</a:t>
            </a:r>
            <a:r>
              <a:rPr lang="nl-NL" dirty="0"/>
              <a:t> </a:t>
            </a:r>
            <a:r>
              <a:rPr lang="nl-NL" dirty="0" err="1"/>
              <a:t>decided</a:t>
            </a:r>
            <a:r>
              <a:rPr lang="nl-NL" dirty="0"/>
              <a:t> </a:t>
            </a:r>
            <a:r>
              <a:rPr lang="nl-NL" dirty="0" err="1"/>
              <a:t>to</a:t>
            </a:r>
            <a:r>
              <a:rPr lang="nl-NL" dirty="0"/>
              <a:t> </a:t>
            </a:r>
            <a:r>
              <a:rPr lang="nl-NL" dirty="0" err="1"/>
              <a:t>just</a:t>
            </a:r>
            <a:r>
              <a:rPr lang="nl-NL" dirty="0"/>
              <a:t> </a:t>
            </a:r>
            <a:r>
              <a:rPr lang="nl-NL" dirty="0" err="1"/>
              <a:t>give</a:t>
            </a:r>
            <a:r>
              <a:rPr lang="nl-NL" dirty="0"/>
              <a:t> </a:t>
            </a:r>
            <a:r>
              <a:rPr lang="nl-NL" dirty="0" err="1"/>
              <a:t>it</a:t>
            </a:r>
            <a:r>
              <a:rPr lang="nl-NL" dirty="0"/>
              <a:t> a </a:t>
            </a:r>
            <a:r>
              <a:rPr lang="nl-NL" dirty="0" err="1"/>
              <a:t>try</a:t>
            </a:r>
            <a:r>
              <a:rPr lang="nl-NL" dirty="0"/>
              <a:t> </a:t>
            </a:r>
            <a:r>
              <a:rPr lang="nl-NL" dirty="0" err="1"/>
              <a:t>for</a:t>
            </a:r>
            <a:r>
              <a:rPr lang="nl-NL" dirty="0"/>
              <a:t> STRATOS </a:t>
            </a:r>
            <a:r>
              <a:rPr lang="nl-NL" dirty="0" err="1"/>
              <a:t>too</a:t>
            </a:r>
            <a:r>
              <a:rPr lang="nl-NL" dirty="0"/>
              <a:t>. </a:t>
            </a:r>
            <a:r>
              <a:rPr lang="nl-NL" dirty="0" err="1"/>
              <a:t>Keeping</a:t>
            </a:r>
            <a:r>
              <a:rPr lang="nl-NL" dirty="0"/>
              <a:t> in mind </a:t>
            </a:r>
            <a:r>
              <a:rPr lang="nl-NL" dirty="0" err="1"/>
              <a:t>that</a:t>
            </a:r>
            <a:r>
              <a:rPr lang="nl-NL" dirty="0"/>
              <a:t> we </a:t>
            </a:r>
            <a:r>
              <a:rPr lang="nl-NL" dirty="0" err="1"/>
              <a:t>wanted</a:t>
            </a:r>
            <a:r>
              <a:rPr lang="nl-NL" dirty="0"/>
              <a:t> </a:t>
            </a:r>
            <a:r>
              <a:rPr lang="nl-NL" dirty="0" err="1"/>
              <a:t>to</a:t>
            </a:r>
            <a:r>
              <a:rPr lang="nl-NL" dirty="0"/>
              <a:t> </a:t>
            </a:r>
            <a:r>
              <a:rPr lang="nl-NL" dirty="0" err="1"/>
              <a:t>communicate</a:t>
            </a:r>
            <a:r>
              <a:rPr lang="nl-NL" dirty="0"/>
              <a:t> </a:t>
            </a:r>
            <a:r>
              <a:rPr lang="nl-NL" dirty="0" err="1"/>
              <a:t>relatively</a:t>
            </a:r>
            <a:r>
              <a:rPr lang="nl-NL" dirty="0"/>
              <a:t> short </a:t>
            </a:r>
            <a:r>
              <a:rPr lang="nl-NL" dirty="0" err="1"/>
              <a:t>messages</a:t>
            </a:r>
            <a:r>
              <a:rPr lang="nl-NL" dirty="0"/>
              <a:t> </a:t>
            </a:r>
            <a:r>
              <a:rPr lang="nl-NL" dirty="0" err="1"/>
              <a:t>aimed</a:t>
            </a:r>
            <a:r>
              <a:rPr lang="nl-NL" dirty="0"/>
              <a:t> at a level 1 </a:t>
            </a:r>
            <a:r>
              <a:rPr lang="nl-NL" dirty="0" err="1"/>
              <a:t>audience</a:t>
            </a:r>
            <a:r>
              <a:rPr lang="nl-NL" dirty="0"/>
              <a:t>, we </a:t>
            </a:r>
            <a:r>
              <a:rPr lang="nl-NL" dirty="0" err="1"/>
              <a:t>started</a:t>
            </a:r>
            <a:r>
              <a:rPr lang="nl-NL" dirty="0"/>
              <a:t> </a:t>
            </a:r>
            <a:r>
              <a:rPr lang="nl-NL" dirty="0" err="1"/>
              <a:t>with</a:t>
            </a:r>
            <a:r>
              <a:rPr lang="nl-NL" dirty="0"/>
              <a:t> </a:t>
            </a:r>
            <a:r>
              <a:rPr lang="nl-NL" dirty="0" err="1"/>
              <a:t>essentially</a:t>
            </a:r>
            <a:r>
              <a:rPr lang="nl-NL" dirty="0"/>
              <a:t> </a:t>
            </a:r>
            <a:r>
              <a:rPr lang="nl-NL" dirty="0" err="1"/>
              <a:t>animated</a:t>
            </a:r>
            <a:r>
              <a:rPr lang="nl-NL" dirty="0"/>
              <a:t> power point </a:t>
            </a:r>
            <a:r>
              <a:rPr lang="nl-NL" dirty="0" err="1"/>
              <a:t>presentations</a:t>
            </a:r>
            <a:r>
              <a:rPr lang="nl-NL" dirty="0"/>
              <a:t> </a:t>
            </a:r>
            <a:r>
              <a:rPr lang="nl-NL" dirty="0" err="1"/>
              <a:t>with</a:t>
            </a:r>
            <a:r>
              <a:rPr lang="nl-NL" dirty="0"/>
              <a:t> voice-over. A few topics are close </a:t>
            </a:r>
            <a:r>
              <a:rPr lang="nl-NL" dirty="0" err="1"/>
              <a:t>to</a:t>
            </a:r>
            <a:r>
              <a:rPr lang="nl-NL" dirty="0"/>
              <a:t> </a:t>
            </a:r>
            <a:r>
              <a:rPr lang="nl-NL" dirty="0" err="1"/>
              <a:t>being</a:t>
            </a:r>
            <a:r>
              <a:rPr lang="nl-NL" dirty="0"/>
              <a:t> </a:t>
            </a:r>
            <a:r>
              <a:rPr lang="nl-NL" dirty="0" err="1"/>
              <a:t>finalized</a:t>
            </a:r>
            <a:r>
              <a:rPr lang="nl-NL" dirty="0"/>
              <a:t> </a:t>
            </a:r>
            <a:r>
              <a:rPr lang="nl-NL" dirty="0" err="1"/>
              <a:t>and</a:t>
            </a:r>
            <a:r>
              <a:rPr lang="nl-NL" dirty="0"/>
              <a:t> </a:t>
            </a:r>
            <a:r>
              <a:rPr lang="nl-NL" dirty="0" err="1"/>
              <a:t>I’m</a:t>
            </a:r>
            <a:r>
              <a:rPr lang="nl-NL" dirty="0"/>
              <a:t> happy </a:t>
            </a:r>
            <a:r>
              <a:rPr lang="nl-NL" dirty="0" err="1"/>
              <a:t>to</a:t>
            </a:r>
            <a:r>
              <a:rPr lang="nl-NL" dirty="0"/>
              <a:t> share </a:t>
            </a:r>
            <a:r>
              <a:rPr lang="nl-NL" dirty="0" err="1"/>
              <a:t>those</a:t>
            </a:r>
            <a:r>
              <a:rPr lang="nl-NL" dirty="0"/>
              <a:t> </a:t>
            </a:r>
            <a:r>
              <a:rPr lang="nl-NL" dirty="0" err="1"/>
              <a:t>with</a:t>
            </a:r>
            <a:r>
              <a:rPr lang="nl-NL" dirty="0"/>
              <a:t> </a:t>
            </a:r>
            <a:r>
              <a:rPr lang="nl-NL" dirty="0" err="1"/>
              <a:t>people</a:t>
            </a:r>
            <a:r>
              <a:rPr lang="nl-NL" dirty="0"/>
              <a:t> </a:t>
            </a:r>
            <a:r>
              <a:rPr lang="nl-NL" dirty="0" err="1"/>
              <a:t>who</a:t>
            </a:r>
            <a:r>
              <a:rPr lang="nl-NL" dirty="0"/>
              <a:t> are </a:t>
            </a:r>
            <a:r>
              <a:rPr lang="nl-NL" dirty="0" err="1"/>
              <a:t>interested</a:t>
            </a:r>
            <a:r>
              <a:rPr lang="nl-NL" dirty="0"/>
              <a:t>.</a:t>
            </a:r>
          </a:p>
        </p:txBody>
      </p:sp>
      <p:sp>
        <p:nvSpPr>
          <p:cNvPr id="4" name="Tijdelijke aanduiding voor dianummer 3"/>
          <p:cNvSpPr>
            <a:spLocks noGrp="1"/>
          </p:cNvSpPr>
          <p:nvPr>
            <p:ph type="sldNum" sz="quarter" idx="5"/>
          </p:nvPr>
        </p:nvSpPr>
        <p:spPr/>
        <p:txBody>
          <a:bodyPr/>
          <a:lstStyle/>
          <a:p>
            <a:fld id="{29185B65-929B-4A93-9ECB-C3F134068AB3}" type="slidenum">
              <a:rPr lang="nl-NL" smtClean="0"/>
              <a:t>7</a:t>
            </a:fld>
            <a:endParaRPr lang="nl-NL"/>
          </a:p>
        </p:txBody>
      </p:sp>
    </p:spTree>
    <p:extLst>
      <p:ext uri="{BB962C8B-B14F-4D97-AF65-F5344CB8AC3E}">
        <p14:creationId xmlns:p14="http://schemas.microsoft.com/office/powerpoint/2010/main" val="181534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 </a:t>
            </a:r>
            <a:r>
              <a:rPr lang="nl-NL" dirty="0" err="1"/>
              <a:t>now</a:t>
            </a:r>
            <a:r>
              <a:rPr lang="nl-NL" dirty="0"/>
              <a:t>, I </a:t>
            </a:r>
            <a:r>
              <a:rPr lang="nl-NL" dirty="0" err="1"/>
              <a:t>would</a:t>
            </a:r>
            <a:r>
              <a:rPr lang="nl-NL" dirty="0"/>
              <a:t> like </a:t>
            </a:r>
            <a:r>
              <a:rPr lang="nl-NL" dirty="0" err="1"/>
              <a:t>to</a:t>
            </a:r>
            <a:r>
              <a:rPr lang="nl-NL" dirty="0"/>
              <a:t> focus on </a:t>
            </a:r>
            <a:r>
              <a:rPr lang="nl-NL" dirty="0" err="1"/>
              <a:t>the</a:t>
            </a:r>
            <a:r>
              <a:rPr lang="nl-NL" dirty="0"/>
              <a:t> </a:t>
            </a:r>
            <a:r>
              <a:rPr lang="nl-NL" dirty="0" err="1"/>
              <a:t>experiences</a:t>
            </a:r>
            <a:r>
              <a:rPr lang="nl-NL" dirty="0"/>
              <a:t> we had </a:t>
            </a:r>
            <a:r>
              <a:rPr lang="nl-NL" dirty="0" err="1"/>
              <a:t>so</a:t>
            </a:r>
            <a:r>
              <a:rPr lang="nl-NL" dirty="0"/>
              <a:t> far, </a:t>
            </a:r>
            <a:r>
              <a:rPr lang="nl-NL" dirty="0" err="1"/>
              <a:t>which</a:t>
            </a:r>
            <a:r>
              <a:rPr lang="nl-NL" dirty="0"/>
              <a:t> </a:t>
            </a:r>
            <a:r>
              <a:rPr lang="nl-NL" dirty="0" err="1"/>
              <a:t>should</a:t>
            </a:r>
            <a:r>
              <a:rPr lang="nl-NL" dirty="0"/>
              <a:t> </a:t>
            </a:r>
            <a:r>
              <a:rPr lang="nl-NL" dirty="0" err="1"/>
              <a:t>be</a:t>
            </a:r>
            <a:r>
              <a:rPr lang="nl-NL" dirty="0"/>
              <a:t> </a:t>
            </a:r>
            <a:r>
              <a:rPr lang="nl-NL" dirty="0" err="1"/>
              <a:t>considered</a:t>
            </a:r>
            <a:r>
              <a:rPr lang="nl-NL" dirty="0"/>
              <a:t> as </a:t>
            </a:r>
            <a:r>
              <a:rPr lang="nl-NL" dirty="0" err="1"/>
              <a:t>my</a:t>
            </a:r>
            <a:r>
              <a:rPr lang="nl-NL" dirty="0"/>
              <a:t> personal </a:t>
            </a:r>
            <a:r>
              <a:rPr lang="nl-NL" dirty="0" err="1"/>
              <a:t>advice</a:t>
            </a:r>
            <a:r>
              <a:rPr lang="nl-NL" dirty="0"/>
              <a:t> </a:t>
            </a:r>
            <a:r>
              <a:rPr lang="nl-NL" dirty="0" err="1"/>
              <a:t>to</a:t>
            </a:r>
            <a:r>
              <a:rPr lang="nl-NL" dirty="0"/>
              <a:t> </a:t>
            </a:r>
            <a:r>
              <a:rPr lang="nl-NL" dirty="0" err="1"/>
              <a:t>you</a:t>
            </a:r>
            <a:r>
              <a:rPr lang="nl-NL" dirty="0"/>
              <a:t>. </a:t>
            </a:r>
            <a:r>
              <a:rPr lang="nl-NL" dirty="0" err="1"/>
              <a:t>If</a:t>
            </a:r>
            <a:r>
              <a:rPr lang="nl-NL" dirty="0"/>
              <a:t> </a:t>
            </a:r>
            <a:r>
              <a:rPr lang="nl-NL" dirty="0" err="1"/>
              <a:t>you</a:t>
            </a:r>
            <a:r>
              <a:rPr lang="nl-NL" dirty="0"/>
              <a:t> </a:t>
            </a:r>
            <a:r>
              <a:rPr lang="nl-NL" dirty="0" err="1"/>
              <a:t>don’t</a:t>
            </a:r>
            <a:r>
              <a:rPr lang="nl-NL" dirty="0"/>
              <a:t> </a:t>
            </a:r>
            <a:r>
              <a:rPr lang="nl-NL" dirty="0" err="1"/>
              <a:t>think</a:t>
            </a:r>
            <a:r>
              <a:rPr lang="nl-NL" dirty="0"/>
              <a:t> </a:t>
            </a:r>
            <a:r>
              <a:rPr lang="nl-NL" dirty="0" err="1"/>
              <a:t>it</a:t>
            </a:r>
            <a:r>
              <a:rPr lang="nl-NL" dirty="0"/>
              <a:t> is </a:t>
            </a:r>
            <a:r>
              <a:rPr lang="nl-NL" dirty="0" err="1"/>
              <a:t>worthwhile</a:t>
            </a:r>
            <a:r>
              <a:rPr lang="nl-NL" dirty="0"/>
              <a:t>, </a:t>
            </a:r>
            <a:r>
              <a:rPr lang="nl-NL" dirty="0" err="1"/>
              <a:t>don’t</a:t>
            </a:r>
            <a:r>
              <a:rPr lang="nl-NL" dirty="0"/>
              <a:t> start, </a:t>
            </a:r>
            <a:r>
              <a:rPr lang="nl-NL" dirty="0" err="1"/>
              <a:t>because</a:t>
            </a:r>
            <a:r>
              <a:rPr lang="nl-NL" dirty="0"/>
              <a:t> </a:t>
            </a:r>
            <a:r>
              <a:rPr lang="nl-NL" dirty="0" err="1"/>
              <a:t>this</a:t>
            </a:r>
            <a:r>
              <a:rPr lang="nl-NL" dirty="0"/>
              <a:t> is </a:t>
            </a:r>
            <a:r>
              <a:rPr lang="nl-NL" dirty="0" err="1"/>
              <a:t>not</a:t>
            </a:r>
            <a:r>
              <a:rPr lang="nl-NL" dirty="0"/>
              <a:t> </a:t>
            </a:r>
            <a:r>
              <a:rPr lang="nl-NL" dirty="0" err="1"/>
              <a:t>something</a:t>
            </a:r>
            <a:r>
              <a:rPr lang="nl-NL" dirty="0"/>
              <a:t> </a:t>
            </a:r>
            <a:r>
              <a:rPr lang="nl-NL" dirty="0" err="1"/>
              <a:t>you</a:t>
            </a:r>
            <a:r>
              <a:rPr lang="nl-NL" dirty="0"/>
              <a:t> do </a:t>
            </a:r>
            <a:r>
              <a:rPr lang="nl-NL" dirty="0" err="1"/>
              <a:t>if</a:t>
            </a:r>
            <a:r>
              <a:rPr lang="nl-NL" dirty="0"/>
              <a:t> </a:t>
            </a:r>
            <a:r>
              <a:rPr lang="nl-NL" dirty="0" err="1"/>
              <a:t>you</a:t>
            </a:r>
            <a:r>
              <a:rPr lang="nl-NL" dirty="0"/>
              <a:t> </a:t>
            </a:r>
            <a:r>
              <a:rPr lang="nl-NL" dirty="0" err="1"/>
              <a:t>only</a:t>
            </a:r>
            <a:r>
              <a:rPr lang="nl-NL" dirty="0"/>
              <a:t> have a few minutes </a:t>
            </a:r>
            <a:r>
              <a:rPr lang="nl-NL" dirty="0" err="1"/>
              <a:t>to</a:t>
            </a:r>
            <a:r>
              <a:rPr lang="nl-NL" dirty="0"/>
              <a:t> </a:t>
            </a:r>
            <a:r>
              <a:rPr lang="nl-NL" dirty="0" err="1"/>
              <a:t>spare</a:t>
            </a:r>
            <a:r>
              <a:rPr lang="nl-NL" dirty="0"/>
              <a:t>. </a:t>
            </a:r>
            <a:r>
              <a:rPr lang="en-US" dirty="0"/>
              <a:t>But if you enjoy creating helpful guidance that potentially can be view by thousands, then I think it's a wonderful way to contribute to the ambitions of STRATOS.</a:t>
            </a:r>
            <a:endParaRPr lang="nl-NL" dirty="0"/>
          </a:p>
        </p:txBody>
      </p:sp>
      <p:sp>
        <p:nvSpPr>
          <p:cNvPr id="4" name="Tijdelijke aanduiding voor dianummer 3"/>
          <p:cNvSpPr>
            <a:spLocks noGrp="1"/>
          </p:cNvSpPr>
          <p:nvPr>
            <p:ph type="sldNum" sz="quarter" idx="5"/>
          </p:nvPr>
        </p:nvSpPr>
        <p:spPr/>
        <p:txBody>
          <a:bodyPr/>
          <a:lstStyle/>
          <a:p>
            <a:fld id="{29185B65-929B-4A93-9ECB-C3F134068AB3}" type="slidenum">
              <a:rPr lang="nl-NL" smtClean="0"/>
              <a:t>8</a:t>
            </a:fld>
            <a:endParaRPr lang="nl-NL"/>
          </a:p>
        </p:txBody>
      </p:sp>
    </p:spTree>
    <p:extLst>
      <p:ext uri="{BB962C8B-B14F-4D97-AF65-F5344CB8AC3E}">
        <p14:creationId xmlns:p14="http://schemas.microsoft.com/office/powerpoint/2010/main" val="353327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 </a:t>
            </a:r>
            <a:r>
              <a:rPr lang="nl-NL" dirty="0" err="1"/>
              <a:t>would</a:t>
            </a:r>
            <a:r>
              <a:rPr lang="nl-NL" dirty="0"/>
              <a:t> like </a:t>
            </a:r>
            <a:r>
              <a:rPr lang="nl-NL" dirty="0" err="1"/>
              <a:t>to</a:t>
            </a:r>
            <a:r>
              <a:rPr lang="nl-NL" dirty="0"/>
              <a:t> end </a:t>
            </a:r>
            <a:r>
              <a:rPr lang="nl-NL" dirty="0" err="1"/>
              <a:t>with</a:t>
            </a:r>
            <a:r>
              <a:rPr lang="nl-NL" dirty="0"/>
              <a:t> </a:t>
            </a:r>
            <a:r>
              <a:rPr lang="nl-NL" dirty="0" err="1"/>
              <a:t>an</a:t>
            </a:r>
            <a:r>
              <a:rPr lang="nl-NL" dirty="0"/>
              <a:t> offer, </a:t>
            </a:r>
            <a:r>
              <a:rPr lang="nl-NL" dirty="0" err="1"/>
              <a:t>that</a:t>
            </a:r>
            <a:r>
              <a:rPr lang="nl-NL" dirty="0"/>
              <a:t> I hope </a:t>
            </a:r>
            <a:r>
              <a:rPr lang="nl-NL" dirty="0" err="1"/>
              <a:t>you</a:t>
            </a:r>
            <a:r>
              <a:rPr lang="nl-NL" dirty="0"/>
              <a:t> </a:t>
            </a:r>
            <a:r>
              <a:rPr lang="nl-NL" dirty="0" err="1"/>
              <a:t>can’t</a:t>
            </a:r>
            <a:r>
              <a:rPr lang="nl-NL" dirty="0"/>
              <a:t> </a:t>
            </a:r>
            <a:r>
              <a:rPr lang="nl-NL" dirty="0" err="1"/>
              <a:t>refuse</a:t>
            </a:r>
            <a:r>
              <a:rPr lang="nl-NL" dirty="0"/>
              <a:t>. Does </a:t>
            </a:r>
            <a:r>
              <a:rPr lang="nl-NL" dirty="0" err="1"/>
              <a:t>your</a:t>
            </a:r>
            <a:r>
              <a:rPr lang="nl-NL" dirty="0"/>
              <a:t> topic </a:t>
            </a:r>
            <a:r>
              <a:rPr lang="nl-NL" dirty="0" err="1"/>
              <a:t>group</a:t>
            </a:r>
            <a:r>
              <a:rPr lang="nl-NL" dirty="0"/>
              <a:t> </a:t>
            </a:r>
            <a:r>
              <a:rPr lang="nl-NL" dirty="0" err="1"/>
              <a:t>consider</a:t>
            </a:r>
            <a:r>
              <a:rPr lang="nl-NL" dirty="0"/>
              <a:t> </a:t>
            </a:r>
            <a:r>
              <a:rPr lang="nl-NL" dirty="0" err="1"/>
              <a:t>developing</a:t>
            </a:r>
            <a:r>
              <a:rPr lang="nl-NL" dirty="0"/>
              <a:t> STRATOS </a:t>
            </a:r>
            <a:r>
              <a:rPr lang="nl-NL" dirty="0" err="1"/>
              <a:t>explainer</a:t>
            </a:r>
            <a:r>
              <a:rPr lang="nl-NL" dirty="0"/>
              <a:t> </a:t>
            </a:r>
            <a:r>
              <a:rPr lang="nl-NL" dirty="0" err="1"/>
              <a:t>videos</a:t>
            </a:r>
            <a:r>
              <a:rPr lang="nl-NL" dirty="0"/>
              <a:t> </a:t>
            </a:r>
            <a:r>
              <a:rPr lang="nl-NL" dirty="0" err="1"/>
              <a:t>too</a:t>
            </a:r>
            <a:r>
              <a:rPr lang="nl-NL" dirty="0"/>
              <a:t>, </a:t>
            </a:r>
            <a:r>
              <a:rPr lang="nl-NL" dirty="0" err="1"/>
              <a:t>then</a:t>
            </a:r>
            <a:r>
              <a:rPr lang="nl-NL" dirty="0"/>
              <a:t> I </a:t>
            </a:r>
            <a:r>
              <a:rPr lang="nl-NL" dirty="0" err="1"/>
              <a:t>would</a:t>
            </a:r>
            <a:r>
              <a:rPr lang="nl-NL" dirty="0"/>
              <a:t> </a:t>
            </a:r>
            <a:r>
              <a:rPr lang="nl-NL" dirty="0" err="1"/>
              <a:t>be</a:t>
            </a:r>
            <a:r>
              <a:rPr lang="nl-NL" dirty="0"/>
              <a:t> </a:t>
            </a:r>
            <a:r>
              <a:rPr lang="nl-NL" dirty="0" err="1"/>
              <a:t>very</a:t>
            </a:r>
            <a:r>
              <a:rPr lang="nl-NL" dirty="0"/>
              <a:t> </a:t>
            </a:r>
            <a:r>
              <a:rPr lang="nl-NL" dirty="0" err="1"/>
              <a:t>much</a:t>
            </a:r>
            <a:r>
              <a:rPr lang="nl-NL" dirty="0"/>
              <a:t> </a:t>
            </a:r>
            <a:r>
              <a:rPr lang="nl-NL" dirty="0" err="1"/>
              <a:t>willing</a:t>
            </a:r>
            <a:r>
              <a:rPr lang="nl-NL" dirty="0"/>
              <a:t> </a:t>
            </a:r>
            <a:r>
              <a:rPr lang="nl-NL" dirty="0" err="1"/>
              <a:t>to</a:t>
            </a:r>
            <a:r>
              <a:rPr lang="nl-NL" dirty="0"/>
              <a:t> help </a:t>
            </a:r>
            <a:r>
              <a:rPr lang="nl-NL" dirty="0" err="1"/>
              <a:t>and</a:t>
            </a:r>
            <a:r>
              <a:rPr lang="nl-NL" dirty="0"/>
              <a:t> support </a:t>
            </a:r>
            <a:r>
              <a:rPr lang="nl-NL" dirty="0" err="1"/>
              <a:t>that</a:t>
            </a:r>
            <a:r>
              <a:rPr lang="nl-NL" dirty="0"/>
              <a:t>. </a:t>
            </a:r>
            <a:r>
              <a:rPr lang="nl-NL" dirty="0" err="1"/>
              <a:t>And</a:t>
            </a:r>
            <a:r>
              <a:rPr lang="nl-NL" dirty="0"/>
              <a:t>, </a:t>
            </a:r>
            <a:r>
              <a:rPr lang="nl-NL" dirty="0" err="1"/>
              <a:t>obviously</a:t>
            </a:r>
            <a:r>
              <a:rPr lang="nl-NL" dirty="0"/>
              <a:t>, </a:t>
            </a:r>
            <a:r>
              <a:rPr lang="nl-NL" dirty="0" err="1"/>
              <a:t>if</a:t>
            </a:r>
            <a:r>
              <a:rPr lang="nl-NL" dirty="0"/>
              <a:t> </a:t>
            </a:r>
            <a:r>
              <a:rPr lang="nl-NL" dirty="0" err="1"/>
              <a:t>you</a:t>
            </a:r>
            <a:r>
              <a:rPr lang="nl-NL" dirty="0"/>
              <a:t> want </a:t>
            </a:r>
            <a:r>
              <a:rPr lang="nl-NL" dirty="0" err="1"/>
              <a:t>to</a:t>
            </a:r>
            <a:r>
              <a:rPr lang="nl-NL" dirty="0"/>
              <a:t> </a:t>
            </a:r>
            <a:r>
              <a:rPr lang="nl-NL" dirty="0" err="1"/>
              <a:t>learn</a:t>
            </a:r>
            <a:r>
              <a:rPr lang="nl-NL" dirty="0"/>
              <a:t> more </a:t>
            </a:r>
            <a:r>
              <a:rPr lang="nl-NL" dirty="0" err="1"/>
              <a:t>about</a:t>
            </a:r>
            <a:r>
              <a:rPr lang="nl-NL" dirty="0"/>
              <a:t> </a:t>
            </a:r>
            <a:r>
              <a:rPr lang="nl-NL" dirty="0" err="1"/>
              <a:t>developing</a:t>
            </a:r>
            <a:r>
              <a:rPr lang="nl-NL" dirty="0"/>
              <a:t> </a:t>
            </a:r>
            <a:r>
              <a:rPr lang="nl-NL" dirty="0" err="1"/>
              <a:t>videos</a:t>
            </a:r>
            <a:r>
              <a:rPr lang="nl-NL" dirty="0"/>
              <a:t> </a:t>
            </a:r>
            <a:r>
              <a:rPr lang="nl-NL" dirty="0" err="1"/>
              <a:t>and</a:t>
            </a:r>
            <a:r>
              <a:rPr lang="nl-NL" dirty="0"/>
              <a:t> </a:t>
            </a:r>
            <a:r>
              <a:rPr lang="nl-NL" dirty="0" err="1"/>
              <a:t>some</a:t>
            </a:r>
            <a:r>
              <a:rPr lang="nl-NL" dirty="0"/>
              <a:t> of </a:t>
            </a:r>
            <a:r>
              <a:rPr lang="nl-NL" dirty="0" err="1"/>
              <a:t>the</a:t>
            </a:r>
            <a:r>
              <a:rPr lang="nl-NL" dirty="0"/>
              <a:t> </a:t>
            </a:r>
            <a:r>
              <a:rPr lang="nl-NL" dirty="0" err="1"/>
              <a:t>technicalities</a:t>
            </a:r>
            <a:r>
              <a:rPr lang="nl-NL" dirty="0"/>
              <a:t>, do </a:t>
            </a:r>
            <a:r>
              <a:rPr lang="nl-NL" dirty="0" err="1"/>
              <a:t>send</a:t>
            </a:r>
            <a:r>
              <a:rPr lang="nl-NL" dirty="0"/>
              <a:t> me </a:t>
            </a:r>
            <a:r>
              <a:rPr lang="nl-NL" dirty="0" err="1"/>
              <a:t>an</a:t>
            </a:r>
            <a:r>
              <a:rPr lang="nl-NL" dirty="0"/>
              <a:t> email </a:t>
            </a:r>
            <a:r>
              <a:rPr lang="nl-NL" dirty="0" err="1"/>
              <a:t>and</a:t>
            </a:r>
            <a:r>
              <a:rPr lang="nl-NL" dirty="0"/>
              <a:t> – on </a:t>
            </a:r>
            <a:r>
              <a:rPr lang="nl-NL" dirty="0" err="1"/>
              <a:t>behalf</a:t>
            </a:r>
            <a:r>
              <a:rPr lang="nl-NL" dirty="0"/>
              <a:t> of </a:t>
            </a:r>
            <a:r>
              <a:rPr lang="nl-NL" dirty="0" err="1"/>
              <a:t>the</a:t>
            </a:r>
            <a:r>
              <a:rPr lang="nl-NL" dirty="0"/>
              <a:t> </a:t>
            </a:r>
            <a:r>
              <a:rPr lang="nl-NL" dirty="0" err="1"/>
              <a:t>knowledge</a:t>
            </a:r>
            <a:r>
              <a:rPr lang="nl-NL" dirty="0"/>
              <a:t> </a:t>
            </a:r>
            <a:r>
              <a:rPr lang="nl-NL" dirty="0" err="1"/>
              <a:t>translation</a:t>
            </a:r>
            <a:r>
              <a:rPr lang="nl-NL" dirty="0"/>
              <a:t> panel – I </a:t>
            </a:r>
            <a:r>
              <a:rPr lang="nl-NL" dirty="0" err="1"/>
              <a:t>will</a:t>
            </a:r>
            <a:r>
              <a:rPr lang="nl-NL" dirty="0"/>
              <a:t> </a:t>
            </a:r>
            <a:r>
              <a:rPr lang="nl-NL" dirty="0" err="1"/>
              <a:t>try</a:t>
            </a:r>
            <a:r>
              <a:rPr lang="nl-NL" dirty="0"/>
              <a:t> </a:t>
            </a:r>
            <a:r>
              <a:rPr lang="nl-NL" dirty="0" err="1"/>
              <a:t>to</a:t>
            </a:r>
            <a:r>
              <a:rPr lang="nl-NL" dirty="0"/>
              <a:t> help. </a:t>
            </a:r>
            <a:r>
              <a:rPr lang="nl-NL" dirty="0" err="1"/>
              <a:t>Thanks</a:t>
            </a:r>
            <a:r>
              <a:rPr lang="nl-NL" dirty="0"/>
              <a:t> </a:t>
            </a:r>
            <a:r>
              <a:rPr lang="nl-NL" dirty="0" err="1"/>
              <a:t>for</a:t>
            </a:r>
            <a:r>
              <a:rPr lang="nl-NL" dirty="0"/>
              <a:t> </a:t>
            </a:r>
            <a:r>
              <a:rPr lang="nl-NL" dirty="0" err="1"/>
              <a:t>your</a:t>
            </a:r>
            <a:r>
              <a:rPr lang="nl-NL" dirty="0"/>
              <a:t> attention, </a:t>
            </a:r>
            <a:r>
              <a:rPr lang="nl-NL" dirty="0" err="1"/>
              <a:t>and</a:t>
            </a:r>
            <a:r>
              <a:rPr lang="nl-NL" dirty="0"/>
              <a:t> </a:t>
            </a:r>
            <a:r>
              <a:rPr lang="nl-NL" dirty="0" err="1"/>
              <a:t>if</a:t>
            </a:r>
            <a:r>
              <a:rPr lang="nl-NL" dirty="0"/>
              <a:t> </a:t>
            </a:r>
            <a:r>
              <a:rPr lang="nl-NL" dirty="0" err="1"/>
              <a:t>you’re</a:t>
            </a:r>
            <a:r>
              <a:rPr lang="nl-NL" dirty="0"/>
              <a:t> </a:t>
            </a:r>
            <a:r>
              <a:rPr lang="nl-NL" dirty="0" err="1"/>
              <a:t>wondering</a:t>
            </a:r>
            <a:r>
              <a:rPr lang="nl-NL" dirty="0"/>
              <a:t> </a:t>
            </a:r>
            <a:r>
              <a:rPr lang="nl-NL" dirty="0" err="1"/>
              <a:t>how</a:t>
            </a:r>
            <a:r>
              <a:rPr lang="nl-NL" dirty="0"/>
              <a:t> </a:t>
            </a:r>
            <a:r>
              <a:rPr lang="nl-NL" dirty="0" err="1"/>
              <a:t>much</a:t>
            </a:r>
            <a:r>
              <a:rPr lang="nl-NL" dirty="0"/>
              <a:t> time </a:t>
            </a:r>
            <a:r>
              <a:rPr lang="nl-NL" dirty="0" err="1"/>
              <a:t>it</a:t>
            </a:r>
            <a:r>
              <a:rPr lang="nl-NL" dirty="0"/>
              <a:t> </a:t>
            </a:r>
            <a:r>
              <a:rPr lang="nl-NL" dirty="0" err="1"/>
              <a:t>took</a:t>
            </a:r>
            <a:r>
              <a:rPr lang="nl-NL" dirty="0"/>
              <a:t> me </a:t>
            </a:r>
            <a:r>
              <a:rPr lang="nl-NL" dirty="0" err="1"/>
              <a:t>to</a:t>
            </a:r>
            <a:r>
              <a:rPr lang="nl-NL" dirty="0"/>
              <a:t> </a:t>
            </a:r>
            <a:r>
              <a:rPr lang="nl-NL" dirty="0" err="1"/>
              <a:t>develop</a:t>
            </a:r>
            <a:r>
              <a:rPr lang="nl-NL" dirty="0"/>
              <a:t> </a:t>
            </a:r>
            <a:r>
              <a:rPr lang="nl-NL" dirty="0" err="1"/>
              <a:t>this</a:t>
            </a:r>
            <a:r>
              <a:rPr lang="nl-NL" dirty="0"/>
              <a:t> video….</a:t>
            </a:r>
          </a:p>
          <a:p>
            <a:endParaRPr lang="nl-NL" dirty="0"/>
          </a:p>
        </p:txBody>
      </p:sp>
      <p:sp>
        <p:nvSpPr>
          <p:cNvPr id="4" name="Tijdelijke aanduiding voor dianummer 3"/>
          <p:cNvSpPr>
            <a:spLocks noGrp="1"/>
          </p:cNvSpPr>
          <p:nvPr>
            <p:ph type="sldNum" sz="quarter" idx="5"/>
          </p:nvPr>
        </p:nvSpPr>
        <p:spPr/>
        <p:txBody>
          <a:bodyPr/>
          <a:lstStyle/>
          <a:p>
            <a:fld id="{29185B65-929B-4A93-9ECB-C3F134068AB3}" type="slidenum">
              <a:rPr lang="nl-NL" smtClean="0"/>
              <a:t>9</a:t>
            </a:fld>
            <a:endParaRPr lang="nl-NL"/>
          </a:p>
        </p:txBody>
      </p:sp>
    </p:spTree>
    <p:extLst>
      <p:ext uri="{BB962C8B-B14F-4D97-AF65-F5344CB8AC3E}">
        <p14:creationId xmlns:p14="http://schemas.microsoft.com/office/powerpoint/2010/main" val="2105981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indelin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739901" y="2780928"/>
            <a:ext cx="6036735" cy="347890"/>
          </a:xfrm>
        </p:spPr>
        <p:txBody>
          <a:bodyPr lIns="0" tIns="0" rIns="0" bIns="0"/>
          <a:lstStyle>
            <a:lvl1pPr marL="0" indent="0" algn="l">
              <a:lnSpc>
                <a:spcPct val="100000"/>
              </a:lnSpc>
              <a:buFontTx/>
              <a:buNone/>
              <a:defRPr b="1">
                <a:solidFill>
                  <a:schemeClr val="bg2"/>
                </a:solidFill>
              </a:defRPr>
            </a:lvl1pPr>
          </a:lstStyle>
          <a:p>
            <a:pPr lvl="0"/>
            <a:r>
              <a:rPr lang="nl-NL" noProof="0" dirty="0"/>
              <a:t>Subtitel</a:t>
            </a:r>
            <a:endParaRPr lang="en-GB" noProof="0" dirty="0"/>
          </a:p>
        </p:txBody>
      </p:sp>
      <p:sp>
        <p:nvSpPr>
          <p:cNvPr id="2" name="Rechthoek 1"/>
          <p:cNvSpPr/>
          <p:nvPr userDrawn="1"/>
        </p:nvSpPr>
        <p:spPr bwMode="auto">
          <a:xfrm>
            <a:off x="0" y="0"/>
            <a:ext cx="12191944" cy="143145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pic>
        <p:nvPicPr>
          <p:cNvPr id="8" name="Afbeelding 7" descr="logo lumc_Fedra_PPT_20 mm NL.pdf"/>
          <p:cNvPicPr>
            <a:picLocks noChangeAspect="1"/>
          </p:cNvPicPr>
          <p:nvPr userDrawn="1"/>
        </p:nvPicPr>
        <p:blipFill>
          <a:blip r:embed="rId2"/>
          <a:stretch>
            <a:fillRect/>
          </a:stretch>
        </p:blipFill>
        <p:spPr>
          <a:xfrm>
            <a:off x="761118" y="285750"/>
            <a:ext cx="3058532" cy="576000"/>
          </a:xfrm>
          <a:prstGeom prst="rect">
            <a:avLst/>
          </a:prstGeom>
        </p:spPr>
      </p:pic>
      <p:pic>
        <p:nvPicPr>
          <p:cNvPr id="11" name="Afbeelding 10"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585" y="5743545"/>
            <a:ext cx="661064" cy="576000"/>
          </a:xfrm>
          <a:prstGeom prst="rect">
            <a:avLst/>
          </a:prstGeom>
        </p:spPr>
      </p:pic>
      <p:sp>
        <p:nvSpPr>
          <p:cNvPr id="3" name="Rechthoek 2"/>
          <p:cNvSpPr/>
          <p:nvPr userDrawn="1"/>
        </p:nvSpPr>
        <p:spPr bwMode="auto">
          <a:xfrm>
            <a:off x="1528232" y="1431652"/>
            <a:ext cx="10663767"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
        <p:nvSpPr>
          <p:cNvPr id="21" name="Rectangle 2"/>
          <p:cNvSpPr>
            <a:spLocks noGrp="1" noChangeArrowheads="1"/>
          </p:cNvSpPr>
          <p:nvPr userDrawn="1">
            <p:ph type="title"/>
          </p:nvPr>
        </p:nvSpPr>
        <p:spPr bwMode="auto">
          <a:xfrm>
            <a:off x="1763184" y="1431450"/>
            <a:ext cx="1042876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108000" rIns="0" bIns="0" numCol="1" anchor="t" anchorCtr="0" compatLnSpc="1">
            <a:prstTxWarp prst="textNoShape">
              <a:avLst/>
            </a:prstTxWarp>
          </a:bodyPr>
          <a:lstStyle/>
          <a:p>
            <a:pPr lvl="0"/>
            <a:r>
              <a:rPr lang="en-US"/>
              <a:t>Click to edit Master title style</a:t>
            </a:r>
            <a:endParaRPr lang="en-GB" dirty="0"/>
          </a:p>
        </p:txBody>
      </p:sp>
      <p:sp>
        <p:nvSpPr>
          <p:cNvPr id="24" name="Rectangle 3"/>
          <p:cNvSpPr>
            <a:spLocks noGrp="1" noChangeArrowheads="1"/>
          </p:cNvSpPr>
          <p:nvPr>
            <p:ph idx="10" hasCustomPrompt="1"/>
          </p:nvPr>
        </p:nvSpPr>
        <p:spPr bwMode="auto">
          <a:xfrm>
            <a:off x="1739901" y="4433456"/>
            <a:ext cx="6041105"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a:t>Naam spreker</a:t>
            </a:r>
          </a:p>
        </p:txBody>
      </p:sp>
      <p:sp>
        <p:nvSpPr>
          <p:cNvPr id="23" name="Rectangle 3"/>
          <p:cNvSpPr>
            <a:spLocks noGrp="1" noChangeArrowheads="1"/>
          </p:cNvSpPr>
          <p:nvPr>
            <p:ph idx="11" hasCustomPrompt="1"/>
          </p:nvPr>
        </p:nvSpPr>
        <p:spPr bwMode="auto">
          <a:xfrm>
            <a:off x="1739901" y="4849093"/>
            <a:ext cx="6060156"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a:t>Naam afdeling</a:t>
            </a:r>
            <a:endParaRPr lang="en-GB" dirty="0"/>
          </a:p>
        </p:txBody>
      </p:sp>
      <p:sp>
        <p:nvSpPr>
          <p:cNvPr id="19" name="Rectangle 3"/>
          <p:cNvSpPr>
            <a:spLocks noGrp="1" noChangeArrowheads="1"/>
          </p:cNvSpPr>
          <p:nvPr>
            <p:ph idx="12" hasCustomPrompt="1"/>
          </p:nvPr>
        </p:nvSpPr>
        <p:spPr bwMode="auto">
          <a:xfrm>
            <a:off x="1739899" y="5264728"/>
            <a:ext cx="6036735"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a:t>Plaats</a:t>
            </a:r>
            <a:endParaRPr lang="en-GB" dirty="0"/>
          </a:p>
        </p:txBody>
      </p:sp>
      <p:sp>
        <p:nvSpPr>
          <p:cNvPr id="26" name="Tijdelijke aanduiding voor afbeelding 2"/>
          <p:cNvSpPr>
            <a:spLocks noGrp="1"/>
          </p:cNvSpPr>
          <p:nvPr>
            <p:ph type="pic" idx="14"/>
          </p:nvPr>
        </p:nvSpPr>
        <p:spPr>
          <a:xfrm>
            <a:off x="7958803" y="2583652"/>
            <a:ext cx="384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Rechthoek 16"/>
          <p:cNvSpPr/>
          <p:nvPr userDrawn="1"/>
        </p:nvSpPr>
        <p:spPr bwMode="auto">
          <a:xfrm>
            <a:off x="-2" y="2587351"/>
            <a:ext cx="1528233"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
        <p:nvSpPr>
          <p:cNvPr id="25" name="Rectangle 4"/>
          <p:cNvSpPr>
            <a:spLocks noGrp="1" noChangeArrowheads="1"/>
          </p:cNvSpPr>
          <p:nvPr>
            <p:ph type="dt" sz="half" idx="2"/>
          </p:nvPr>
        </p:nvSpPr>
        <p:spPr bwMode="auto">
          <a:xfrm>
            <a:off x="8466667" y="6553200"/>
            <a:ext cx="33443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4FE0D044-B053-4CC2-8A89-15967013FE34}" type="datetime5">
              <a:rPr lang="nl-NL" smtClean="0">
                <a:solidFill>
                  <a:srgbClr val="FFFFFF"/>
                </a:solidFill>
              </a:rPr>
              <a:pPr/>
              <a:t>3-nov-21</a:t>
            </a:fld>
            <a:endParaRPr lang="en-GB" dirty="0">
              <a:solidFill>
                <a:srgbClr val="FFFFFF"/>
              </a:solidFill>
            </a:endParaRPr>
          </a:p>
        </p:txBody>
      </p:sp>
      <p:sp>
        <p:nvSpPr>
          <p:cNvPr id="27" name="Rectangle 5"/>
          <p:cNvSpPr>
            <a:spLocks noGrp="1" noChangeArrowheads="1"/>
          </p:cNvSpPr>
          <p:nvPr>
            <p:ph type="ftr" sz="quarter" idx="3"/>
          </p:nvPr>
        </p:nvSpPr>
        <p:spPr bwMode="auto">
          <a:xfrm>
            <a:off x="1739901" y="6553200"/>
            <a:ext cx="6278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a:solidFill>
                  <a:srgbClr val="FFFFFF"/>
                </a:solidFill>
              </a:rPr>
              <a:t>Wetenschapsfilosofie II-1 </a:t>
            </a:r>
            <a:endParaRPr lang="en-GB" dirty="0">
              <a:solidFill>
                <a:srgbClr val="FFFFFF"/>
              </a:solidFill>
            </a:endParaRPr>
          </a:p>
        </p:txBody>
      </p:sp>
      <p:sp>
        <p:nvSpPr>
          <p:cNvPr id="28" name="Rectangle 6"/>
          <p:cNvSpPr>
            <a:spLocks noGrp="1" noChangeArrowheads="1"/>
          </p:cNvSpPr>
          <p:nvPr>
            <p:ph type="sldNum" sz="quarter" idx="4"/>
          </p:nvPr>
        </p:nvSpPr>
        <p:spPr bwMode="auto">
          <a:xfrm>
            <a:off x="755652" y="6553200"/>
            <a:ext cx="72319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13315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5650" y="1"/>
            <a:ext cx="8699753" cy="854075"/>
          </a:xfrm>
        </p:spPr>
        <p:txBody>
          <a:bodyPr/>
          <a:lstStyle>
            <a:lvl1pPr algn="l">
              <a:defRPr sz="2400" b="1"/>
            </a:lvl1pPr>
          </a:lstStyle>
          <a:p>
            <a:r>
              <a:rPr lang="en-US"/>
              <a:t>Click to edit Master title style</a:t>
            </a:r>
            <a:endParaRPr lang="nl-NL" dirty="0"/>
          </a:p>
        </p:txBody>
      </p:sp>
      <p:sp>
        <p:nvSpPr>
          <p:cNvPr id="4" name="Tijdelijke aanduiding voor tekst 3"/>
          <p:cNvSpPr>
            <a:spLocks noGrp="1"/>
          </p:cNvSpPr>
          <p:nvPr>
            <p:ph type="body" sz="half" idx="2"/>
          </p:nvPr>
        </p:nvSpPr>
        <p:spPr>
          <a:xfrm>
            <a:off x="755650" y="1135064"/>
            <a:ext cx="4011084"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6B604405-608C-4864-95D0-0C42FCCE96FD}" type="datetime5">
              <a:rPr lang="nl-NL" smtClean="0">
                <a:solidFill>
                  <a:srgbClr val="FFFFFF"/>
                </a:solidFill>
              </a:rPr>
              <a:pPr/>
              <a:t>3-nov-21</a:t>
            </a:fld>
            <a:endParaRPr lang="en-GB">
              <a:solidFill>
                <a:srgbClr val="FFFFFF"/>
              </a:solidFill>
            </a:endParaRPr>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solidFill>
                  <a:srgbClr val="FFFFFF"/>
                </a:solidFill>
              </a:rPr>
              <a:pPr/>
              <a:t>‹Nr.›</a:t>
            </a:fld>
            <a:endParaRPr lang="en-GB">
              <a:solidFill>
                <a:srgbClr val="FFFFFF"/>
              </a:solidFill>
            </a:endParaRPr>
          </a:p>
        </p:txBody>
      </p:sp>
      <p:sp>
        <p:nvSpPr>
          <p:cNvPr id="8" name="Rectangle 5"/>
          <p:cNvSpPr>
            <a:spLocks noGrp="1" noChangeArrowheads="1"/>
          </p:cNvSpPr>
          <p:nvPr>
            <p:ph type="ftr" sz="quarter" idx="3"/>
          </p:nvPr>
        </p:nvSpPr>
        <p:spPr bwMode="auto">
          <a:xfrm>
            <a:off x="1739901" y="6553200"/>
            <a:ext cx="6278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a:solidFill>
                  <a:srgbClr val="FFFFFF"/>
                </a:solidFill>
              </a:rPr>
              <a:t>Wetenschapsfilosofie II-1 </a:t>
            </a:r>
            <a:endParaRPr lang="en-GB" dirty="0">
              <a:solidFill>
                <a:srgbClr val="FFFFFF"/>
              </a:solidFill>
            </a:endParaRPr>
          </a:p>
        </p:txBody>
      </p:sp>
      <p:sp>
        <p:nvSpPr>
          <p:cNvPr id="9" name="Rectangle 3"/>
          <p:cNvSpPr>
            <a:spLocks noGrp="1" noChangeArrowheads="1"/>
          </p:cNvSpPr>
          <p:nvPr>
            <p:ph idx="13"/>
          </p:nvPr>
        </p:nvSpPr>
        <p:spPr bwMode="auto">
          <a:xfrm>
            <a:off x="4986868" y="1144589"/>
            <a:ext cx="6831409"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2501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78746" y="1"/>
            <a:ext cx="8676404" cy="854075"/>
          </a:xfrm>
        </p:spPr>
        <p:txBody>
          <a:bodyPr/>
          <a:lstStyle>
            <a:lvl1pPr algn="l">
              <a:defRPr sz="24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755651" y="1144587"/>
            <a:ext cx="672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Tijdelijke aanduiding voor tekst 3"/>
          <p:cNvSpPr>
            <a:spLocks noGrp="1"/>
          </p:cNvSpPr>
          <p:nvPr>
            <p:ph type="body" sz="half" idx="2"/>
          </p:nvPr>
        </p:nvSpPr>
        <p:spPr>
          <a:xfrm>
            <a:off x="7799918" y="1144588"/>
            <a:ext cx="4004733"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5F64A28C-AC8F-4D82-9420-B98D0BF4961A}" type="datetime5">
              <a:rPr lang="nl-NL" smtClean="0">
                <a:solidFill>
                  <a:srgbClr val="FFFFFF"/>
                </a:solidFill>
              </a:rPr>
              <a:pPr/>
              <a:t>3-nov-21</a:t>
            </a:fld>
            <a:endParaRPr lang="en-GB">
              <a:solidFill>
                <a:srgbClr val="FFFFFF"/>
              </a:solidFill>
            </a:endParaRPr>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solidFill>
                  <a:srgbClr val="FFFFFF"/>
                </a:solidFill>
              </a:rPr>
              <a:pPr/>
              <a:t>‹Nr.›</a:t>
            </a:fld>
            <a:endParaRPr lang="en-GB">
              <a:solidFill>
                <a:srgbClr val="FFFFFF"/>
              </a:solidFill>
            </a:endParaRPr>
          </a:p>
        </p:txBody>
      </p:sp>
      <p:sp>
        <p:nvSpPr>
          <p:cNvPr id="8" name="Rectangle 5"/>
          <p:cNvSpPr>
            <a:spLocks noGrp="1" noChangeArrowheads="1"/>
          </p:cNvSpPr>
          <p:nvPr>
            <p:ph type="ftr" sz="quarter" idx="3"/>
          </p:nvPr>
        </p:nvSpPr>
        <p:spPr bwMode="auto">
          <a:xfrm>
            <a:off x="1739901" y="6553200"/>
            <a:ext cx="6278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a:solidFill>
                  <a:srgbClr val="FFFFFF"/>
                </a:solidFill>
              </a:rPr>
              <a:t>Wetenschapsfilosofie II-1 </a:t>
            </a:r>
            <a:endParaRPr lang="en-GB" dirty="0">
              <a:solidFill>
                <a:srgbClr val="FFFFFF"/>
              </a:solidFill>
            </a:endParaRPr>
          </a:p>
        </p:txBody>
      </p:sp>
    </p:spTree>
    <p:extLst>
      <p:ext uri="{BB962C8B-B14F-4D97-AF65-F5344CB8AC3E}">
        <p14:creationId xmlns:p14="http://schemas.microsoft.com/office/powerpoint/2010/main" val="64250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dslide">
    <p:spTree>
      <p:nvGrpSpPr>
        <p:cNvPr id="1" name=""/>
        <p:cNvGrpSpPr/>
        <p:nvPr/>
      </p:nvGrpSpPr>
      <p:grpSpPr>
        <a:xfrm>
          <a:off x="0" y="0"/>
          <a:ext cx="0" cy="0"/>
          <a:chOff x="0" y="0"/>
          <a:chExt cx="0" cy="0"/>
        </a:xfrm>
      </p:grpSpPr>
      <p:sp>
        <p:nvSpPr>
          <p:cNvPr id="11" name="Rechthoek 10"/>
          <p:cNvSpPr/>
          <p:nvPr userDrawn="1"/>
        </p:nvSpPr>
        <p:spPr bwMode="auto">
          <a:xfrm>
            <a:off x="1" y="0"/>
            <a:ext cx="11895665" cy="12687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pic>
        <p:nvPicPr>
          <p:cNvPr id="12" name="Afbeelding 11" descr="logo lumc_Fedra_PPT_20 mm NL.pdf"/>
          <p:cNvPicPr>
            <a:picLocks noChangeAspect="1"/>
          </p:cNvPicPr>
          <p:nvPr userDrawn="1"/>
        </p:nvPicPr>
        <p:blipFill>
          <a:blip r:embed="rId2"/>
          <a:stretch>
            <a:fillRect/>
          </a:stretch>
        </p:blipFill>
        <p:spPr>
          <a:xfrm>
            <a:off x="761118" y="285750"/>
            <a:ext cx="3058532" cy="576000"/>
          </a:xfrm>
          <a:prstGeom prst="rect">
            <a:avLst/>
          </a:prstGeom>
        </p:spPr>
      </p:pic>
      <p:sp>
        <p:nvSpPr>
          <p:cNvPr id="13" name="Rechthoek 12"/>
          <p:cNvSpPr/>
          <p:nvPr userDrawn="1"/>
        </p:nvSpPr>
        <p:spPr bwMode="auto">
          <a:xfrm>
            <a:off x="-2" y="2587351"/>
            <a:ext cx="1528233"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
        <p:nvSpPr>
          <p:cNvPr id="19" name="Rechthoek 18"/>
          <p:cNvSpPr/>
          <p:nvPr userDrawn="1"/>
        </p:nvSpPr>
        <p:spPr bwMode="auto">
          <a:xfrm>
            <a:off x="1528232" y="1431651"/>
            <a:ext cx="10663767" cy="11557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
        <p:nvSpPr>
          <p:cNvPr id="20" name="Rectangle 3"/>
          <p:cNvSpPr>
            <a:spLocks noGrp="1" noChangeArrowheads="1"/>
          </p:cNvSpPr>
          <p:nvPr>
            <p:ph idx="1" hasCustomPrompt="1"/>
          </p:nvPr>
        </p:nvSpPr>
        <p:spPr bwMode="auto">
          <a:xfrm>
            <a:off x="1765300" y="1431652"/>
            <a:ext cx="1003300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a:t>Aftiteling en/of adres</a:t>
            </a:r>
          </a:p>
        </p:txBody>
      </p:sp>
      <p:sp>
        <p:nvSpPr>
          <p:cNvPr id="10" name="Rectangle 4"/>
          <p:cNvSpPr>
            <a:spLocks noGrp="1" noChangeArrowheads="1"/>
          </p:cNvSpPr>
          <p:nvPr>
            <p:ph type="dt" sz="half" idx="2"/>
          </p:nvPr>
        </p:nvSpPr>
        <p:spPr bwMode="auto">
          <a:xfrm>
            <a:off x="8466667" y="6553200"/>
            <a:ext cx="33443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B586F70C-C14C-4E2A-B3D3-11C83ACC0B1F}" type="datetime5">
              <a:rPr lang="nl-NL" smtClean="0">
                <a:solidFill>
                  <a:srgbClr val="FFFFFF"/>
                </a:solidFill>
              </a:rPr>
              <a:pPr/>
              <a:t>3-nov-21</a:t>
            </a:fld>
            <a:endParaRPr lang="en-GB" dirty="0">
              <a:solidFill>
                <a:srgbClr val="FFFFFF"/>
              </a:solidFill>
            </a:endParaRPr>
          </a:p>
        </p:txBody>
      </p:sp>
      <p:sp>
        <p:nvSpPr>
          <p:cNvPr id="15" name="Rectangle 6"/>
          <p:cNvSpPr>
            <a:spLocks noGrp="1" noChangeArrowheads="1"/>
          </p:cNvSpPr>
          <p:nvPr>
            <p:ph type="sldNum" sz="quarter" idx="4"/>
          </p:nvPr>
        </p:nvSpPr>
        <p:spPr bwMode="auto">
          <a:xfrm>
            <a:off x="755652" y="6553200"/>
            <a:ext cx="72319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solidFill>
                  <a:srgbClr val="FFFFFF"/>
                </a:solidFill>
              </a:rPr>
              <a:pPr/>
              <a:t>‹Nr.›</a:t>
            </a:fld>
            <a:endParaRPr lang="en-GB" dirty="0">
              <a:solidFill>
                <a:srgbClr val="FFFFFF"/>
              </a:solidFill>
            </a:endParaRPr>
          </a:p>
        </p:txBody>
      </p:sp>
      <p:sp>
        <p:nvSpPr>
          <p:cNvPr id="21" name="Rectangle 5"/>
          <p:cNvSpPr>
            <a:spLocks noGrp="1" noChangeArrowheads="1"/>
          </p:cNvSpPr>
          <p:nvPr>
            <p:ph type="ftr" sz="quarter" idx="3"/>
          </p:nvPr>
        </p:nvSpPr>
        <p:spPr bwMode="auto">
          <a:xfrm>
            <a:off x="1739901" y="6553200"/>
            <a:ext cx="6278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a:solidFill>
                  <a:srgbClr val="FFFFFF"/>
                </a:solidFill>
              </a:rPr>
              <a:t>Wetenschapsfilosofie II-1 </a:t>
            </a:r>
            <a:endParaRPr lang="en-GB" dirty="0">
              <a:solidFill>
                <a:srgbClr val="FFFFFF"/>
              </a:solidFill>
            </a:endParaRPr>
          </a:p>
        </p:txBody>
      </p:sp>
      <p:pic>
        <p:nvPicPr>
          <p:cNvPr id="14" name="Afbeelding 13"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585" y="5743545"/>
            <a:ext cx="661064" cy="576000"/>
          </a:xfrm>
          <a:prstGeom prst="rect">
            <a:avLst/>
          </a:prstGeom>
        </p:spPr>
      </p:pic>
      <p:sp>
        <p:nvSpPr>
          <p:cNvPr id="17" name="Tijdelijke aanduiding voor tekst 3"/>
          <p:cNvSpPr>
            <a:spLocks noGrp="1"/>
          </p:cNvSpPr>
          <p:nvPr>
            <p:ph type="body" sz="half" idx="10"/>
          </p:nvPr>
        </p:nvSpPr>
        <p:spPr>
          <a:xfrm>
            <a:off x="1765300" y="2839003"/>
            <a:ext cx="1003300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831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indeling">
    <p:spTree>
      <p:nvGrpSpPr>
        <p:cNvPr id="1" name=""/>
        <p:cNvGrpSpPr/>
        <p:nvPr/>
      </p:nvGrpSpPr>
      <p:grpSpPr>
        <a:xfrm>
          <a:off x="0" y="0"/>
          <a:ext cx="0" cy="0"/>
          <a:chOff x="0" y="0"/>
          <a:chExt cx="0" cy="0"/>
        </a:xfrm>
      </p:grpSpPr>
      <p:sp>
        <p:nvSpPr>
          <p:cNvPr id="6" name="Rechthoek 5"/>
          <p:cNvSpPr/>
          <p:nvPr userDrawn="1"/>
        </p:nvSpPr>
        <p:spPr bwMode="auto">
          <a:xfrm>
            <a:off x="-2" y="0"/>
            <a:ext cx="12192001" cy="65532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
        <p:nvSpPr>
          <p:cNvPr id="2" name="Titel 1"/>
          <p:cNvSpPr>
            <a:spLocks noGrp="1"/>
          </p:cNvSpPr>
          <p:nvPr>
            <p:ph type="title" hasCustomPrompt="1"/>
          </p:nvPr>
        </p:nvSpPr>
        <p:spPr>
          <a:xfrm>
            <a:off x="755651" y="1"/>
            <a:ext cx="8699500"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AD847B6D-ED9F-4827-9AD3-236D9EAA54E6}" type="datetime5">
              <a:rPr lang="nl-NL" smtClean="0">
                <a:solidFill>
                  <a:srgbClr val="FFFFFF"/>
                </a:solidFill>
              </a:rPr>
              <a:pPr/>
              <a:t>3-nov-21</a:t>
            </a:fld>
            <a:endParaRPr lang="en-GB" dirty="0">
              <a:solidFill>
                <a:srgbClr val="FFFFFF"/>
              </a:solidFill>
            </a:endParaRPr>
          </a:p>
        </p:txBody>
      </p:sp>
      <p:sp>
        <p:nvSpPr>
          <p:cNvPr id="4" name="Tijdelijke aanduiding voor voettekst 3"/>
          <p:cNvSpPr>
            <a:spLocks noGrp="1"/>
          </p:cNvSpPr>
          <p:nvPr>
            <p:ph type="ftr" sz="quarter" idx="11"/>
          </p:nvPr>
        </p:nvSpPr>
        <p:spPr/>
        <p:txBody>
          <a:bodyPr/>
          <a:lstStyle/>
          <a:p>
            <a:r>
              <a:rPr lang="en-GB">
                <a:solidFill>
                  <a:srgbClr val="FFFFFF"/>
                </a:solidFill>
              </a:rPr>
              <a:t>Wetenschapsfilosofie II-1 </a:t>
            </a:r>
            <a:endParaRPr lang="en-GB" dirty="0">
              <a:solidFill>
                <a:srgbClr val="FFFFFF"/>
              </a:solidFill>
            </a:endParaRPr>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solidFill>
                  <a:srgbClr val="FFFFFF"/>
                </a:solidFill>
              </a:rPr>
              <a:pPr/>
              <a:t>‹Nr.›</a:t>
            </a:fld>
            <a:endParaRPr lang="en-GB" dirty="0">
              <a:solidFill>
                <a:srgbClr val="FFFFFF"/>
              </a:solidFill>
            </a:endParaRPr>
          </a:p>
        </p:txBody>
      </p:sp>
      <p:sp>
        <p:nvSpPr>
          <p:cNvPr id="10" name="Tijdelijke aanduiding voor afbeelding 2"/>
          <p:cNvSpPr>
            <a:spLocks noGrp="1"/>
          </p:cNvSpPr>
          <p:nvPr>
            <p:ph type="pic" idx="14"/>
          </p:nvPr>
        </p:nvSpPr>
        <p:spPr>
          <a:xfrm>
            <a:off x="7958803" y="2583652"/>
            <a:ext cx="384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755651" y="2583652"/>
            <a:ext cx="7044267" cy="3674274"/>
          </a:xfrm>
        </p:spPr>
        <p:txBody>
          <a:bodyPr/>
          <a:lstStyle>
            <a:lvl1pPr>
              <a:lnSpc>
                <a:spcPct val="100000"/>
              </a:lnSpc>
              <a:defRPr sz="5400" b="1" i="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04801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55651" y="1"/>
            <a:ext cx="8699500"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755651" y="1144588"/>
            <a:ext cx="11055349"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8466667" y="6553200"/>
            <a:ext cx="33443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D5710DF9-E373-40A5-AED0-FBD8A6DEC3FC}" type="datetime5">
              <a:rPr lang="nl-NL" smtClean="0">
                <a:solidFill>
                  <a:srgbClr val="FFFFFF"/>
                </a:solidFill>
              </a:rPr>
              <a:pPr/>
              <a:t>3-nov-21</a:t>
            </a:fld>
            <a:endParaRPr lang="en-GB" dirty="0">
              <a:solidFill>
                <a:srgbClr val="FFFFFF"/>
              </a:solidFill>
            </a:endParaRPr>
          </a:p>
        </p:txBody>
      </p:sp>
      <p:sp>
        <p:nvSpPr>
          <p:cNvPr id="9" name="Rectangle 6"/>
          <p:cNvSpPr>
            <a:spLocks noGrp="1" noChangeArrowheads="1"/>
          </p:cNvSpPr>
          <p:nvPr>
            <p:ph type="sldNum" sz="quarter" idx="4"/>
          </p:nvPr>
        </p:nvSpPr>
        <p:spPr bwMode="auto">
          <a:xfrm>
            <a:off x="755652" y="6553200"/>
            <a:ext cx="72319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solidFill>
                  <a:srgbClr val="FFFFFF"/>
                </a:solidFill>
              </a:rPr>
              <a:pPr/>
              <a:t>‹Nr.›</a:t>
            </a:fld>
            <a:endParaRPr lang="en-GB" dirty="0">
              <a:solidFill>
                <a:srgbClr val="FFFFFF"/>
              </a:solidFill>
            </a:endParaRPr>
          </a:p>
        </p:txBody>
      </p:sp>
      <p:sp>
        <p:nvSpPr>
          <p:cNvPr id="10" name="Rectangle 5"/>
          <p:cNvSpPr>
            <a:spLocks noGrp="1" noChangeArrowheads="1"/>
          </p:cNvSpPr>
          <p:nvPr>
            <p:ph type="ftr" sz="quarter" idx="3"/>
          </p:nvPr>
        </p:nvSpPr>
        <p:spPr bwMode="auto">
          <a:xfrm>
            <a:off x="1739901" y="6553200"/>
            <a:ext cx="6278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a:solidFill>
                  <a:srgbClr val="FFFFFF"/>
                </a:solidFill>
              </a:rPr>
              <a:t>Wetenschapsfilosofie II-1 </a:t>
            </a:r>
            <a:endParaRPr lang="en-GB" dirty="0">
              <a:solidFill>
                <a:srgbClr val="FFFFFF"/>
              </a:solidFill>
            </a:endParaRPr>
          </a:p>
        </p:txBody>
      </p:sp>
    </p:spTree>
    <p:extLst>
      <p:ext uri="{BB962C8B-B14F-4D97-AF65-F5344CB8AC3E}">
        <p14:creationId xmlns:p14="http://schemas.microsoft.com/office/powerpoint/2010/main" val="92837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p 1 regel">
    <p:spTree>
      <p:nvGrpSpPr>
        <p:cNvPr id="1" name=""/>
        <p:cNvGrpSpPr/>
        <p:nvPr/>
      </p:nvGrpSpPr>
      <p:grpSpPr>
        <a:xfrm>
          <a:off x="0" y="0"/>
          <a:ext cx="0" cy="0"/>
          <a:chOff x="0" y="0"/>
          <a:chExt cx="0" cy="0"/>
        </a:xfrm>
      </p:grpSpPr>
      <p:sp>
        <p:nvSpPr>
          <p:cNvPr id="7" name="Rechthoek 6"/>
          <p:cNvSpPr/>
          <p:nvPr userDrawn="1"/>
        </p:nvSpPr>
        <p:spPr bwMode="auto">
          <a:xfrm>
            <a:off x="0" y="514349"/>
            <a:ext cx="12192000" cy="8953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
        <p:nvSpPr>
          <p:cNvPr id="9" name="Tijdelijke aanduiding voor inhoud 2"/>
          <p:cNvSpPr>
            <a:spLocks noGrp="1"/>
          </p:cNvSpPr>
          <p:nvPr>
            <p:ph idx="1"/>
          </p:nvPr>
        </p:nvSpPr>
        <p:spPr>
          <a:xfrm>
            <a:off x="755651" y="760414"/>
            <a:ext cx="11055349" cy="5497513"/>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755651" y="0"/>
            <a:ext cx="8699500" cy="501649"/>
          </a:xfrm>
        </p:spPr>
        <p:txBody>
          <a:bodyPr/>
          <a:lstStyle/>
          <a:p>
            <a:r>
              <a:rPr lang="en-US"/>
              <a:t>Click to edit Master title style</a:t>
            </a:r>
            <a:endParaRPr lang="nl-NL" dirty="0"/>
          </a:p>
        </p:txBody>
      </p:sp>
      <p:sp>
        <p:nvSpPr>
          <p:cNvPr id="10" name="Rechthoek 9"/>
          <p:cNvSpPr/>
          <p:nvPr userDrawn="1"/>
        </p:nvSpPr>
        <p:spPr bwMode="auto">
          <a:xfrm>
            <a:off x="0" y="6527800"/>
            <a:ext cx="12192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Tree>
    <p:extLst>
      <p:ext uri="{BB962C8B-B14F-4D97-AF65-F5344CB8AC3E}">
        <p14:creationId xmlns:p14="http://schemas.microsoft.com/office/powerpoint/2010/main" val="337445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Rechthoek 5"/>
          <p:cNvSpPr/>
          <p:nvPr userDrawn="1"/>
        </p:nvSpPr>
        <p:spPr bwMode="auto">
          <a:xfrm>
            <a:off x="0" y="6527800"/>
            <a:ext cx="12192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
        <p:nvSpPr>
          <p:cNvPr id="7" name="Tijdelijke aanduiding voor inhoud 2"/>
          <p:cNvSpPr>
            <a:spLocks noGrp="1"/>
          </p:cNvSpPr>
          <p:nvPr>
            <p:ph idx="1"/>
          </p:nvPr>
        </p:nvSpPr>
        <p:spPr>
          <a:xfrm>
            <a:off x="755651" y="1144588"/>
            <a:ext cx="11055349" cy="537368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04099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651" y="1"/>
            <a:ext cx="8699500" cy="854075"/>
          </a:xfrm>
        </p:spPr>
        <p:txBody>
          <a:bodyPr/>
          <a:lstStyle/>
          <a:p>
            <a:r>
              <a:rPr lang="en-US"/>
              <a:t>Click to edit Master title style</a:t>
            </a:r>
            <a:endParaRPr lang="nl-NL" dirty="0"/>
          </a:p>
        </p:txBody>
      </p:sp>
      <p:sp>
        <p:nvSpPr>
          <p:cNvPr id="5" name="Tijdelijke aanduiding voor datum 4"/>
          <p:cNvSpPr>
            <a:spLocks noGrp="1"/>
          </p:cNvSpPr>
          <p:nvPr>
            <p:ph type="dt" sz="half" idx="10"/>
          </p:nvPr>
        </p:nvSpPr>
        <p:spPr/>
        <p:txBody>
          <a:bodyPr/>
          <a:lstStyle>
            <a:lvl1pPr>
              <a:defRPr/>
            </a:lvl1pPr>
          </a:lstStyle>
          <a:p>
            <a:fld id="{51B62248-B896-451F-830B-9FD739DAA513}" type="datetime5">
              <a:rPr lang="nl-NL" smtClean="0">
                <a:solidFill>
                  <a:srgbClr val="FFFFFF"/>
                </a:solidFill>
              </a:rPr>
              <a:pPr/>
              <a:t>3-nov-21</a:t>
            </a:fld>
            <a:endParaRPr lang="en-GB">
              <a:solidFill>
                <a:srgbClr val="FFFFFF"/>
              </a:solidFill>
            </a:endParaRPr>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solidFill>
                  <a:srgbClr val="FFFFFF"/>
                </a:solidFill>
              </a:rPr>
              <a:pPr/>
              <a:t>‹Nr.›</a:t>
            </a:fld>
            <a:endParaRPr lang="en-GB">
              <a:solidFill>
                <a:srgbClr val="FFFFFF"/>
              </a:solidFill>
            </a:endParaRPr>
          </a:p>
        </p:txBody>
      </p:sp>
      <p:sp>
        <p:nvSpPr>
          <p:cNvPr id="8" name="Rectangle 3"/>
          <p:cNvSpPr>
            <a:spLocks noGrp="1" noChangeArrowheads="1"/>
          </p:cNvSpPr>
          <p:nvPr>
            <p:ph idx="1"/>
          </p:nvPr>
        </p:nvSpPr>
        <p:spPr bwMode="auto">
          <a:xfrm>
            <a:off x="755652" y="1144589"/>
            <a:ext cx="5338233"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3"/>
          <p:cNvSpPr>
            <a:spLocks noGrp="1" noChangeArrowheads="1"/>
          </p:cNvSpPr>
          <p:nvPr>
            <p:ph idx="13"/>
          </p:nvPr>
        </p:nvSpPr>
        <p:spPr bwMode="auto">
          <a:xfrm>
            <a:off x="6480044" y="1144589"/>
            <a:ext cx="5338233"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5"/>
          <p:cNvSpPr>
            <a:spLocks noGrp="1" noChangeArrowheads="1"/>
          </p:cNvSpPr>
          <p:nvPr>
            <p:ph type="ftr" sz="quarter" idx="3"/>
          </p:nvPr>
        </p:nvSpPr>
        <p:spPr bwMode="auto">
          <a:xfrm>
            <a:off x="1739901" y="6553200"/>
            <a:ext cx="6278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a:solidFill>
                  <a:srgbClr val="FFFFFF"/>
                </a:solidFill>
              </a:rPr>
              <a:t>Wetenschapsfilosofie II-1 </a:t>
            </a:r>
            <a:endParaRPr lang="en-GB" dirty="0">
              <a:solidFill>
                <a:srgbClr val="FFFFFF"/>
              </a:solidFill>
            </a:endParaRPr>
          </a:p>
        </p:txBody>
      </p:sp>
    </p:spTree>
    <p:extLst>
      <p:ext uri="{BB962C8B-B14F-4D97-AF65-F5344CB8AC3E}">
        <p14:creationId xmlns:p14="http://schemas.microsoft.com/office/powerpoint/2010/main" val="221627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55652" y="1135064"/>
            <a:ext cx="5338233"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755649" y="2174875"/>
            <a:ext cx="5338235"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470651" y="1135064"/>
            <a:ext cx="5339507"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470651" y="2174875"/>
            <a:ext cx="5339507"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lvl1pPr>
              <a:defRPr/>
            </a:lvl1pPr>
          </a:lstStyle>
          <a:p>
            <a:fld id="{75EBE986-99C1-4189-9EC2-60720548B059}" type="datetime5">
              <a:rPr lang="nl-NL" smtClean="0">
                <a:solidFill>
                  <a:srgbClr val="FFFFFF"/>
                </a:solidFill>
              </a:rPr>
              <a:pPr/>
              <a:t>3-nov-21</a:t>
            </a:fld>
            <a:endParaRPr lang="en-GB">
              <a:solidFill>
                <a:srgbClr val="FFFFFF"/>
              </a:solidFill>
            </a:endParaRPr>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solidFill>
                  <a:srgbClr val="FFFFFF"/>
                </a:solidFill>
              </a:rPr>
              <a:pPr/>
              <a:t>‹Nr.›</a:t>
            </a:fld>
            <a:endParaRPr lang="en-GB">
              <a:solidFill>
                <a:srgbClr val="FFFFFF"/>
              </a:solidFill>
            </a:endParaRPr>
          </a:p>
        </p:txBody>
      </p:sp>
      <p:sp>
        <p:nvSpPr>
          <p:cNvPr id="2" name="Titel 1"/>
          <p:cNvSpPr>
            <a:spLocks noGrp="1"/>
          </p:cNvSpPr>
          <p:nvPr>
            <p:ph type="title"/>
          </p:nvPr>
        </p:nvSpPr>
        <p:spPr>
          <a:xfrm>
            <a:off x="755650" y="1"/>
            <a:ext cx="8744708" cy="854075"/>
          </a:xfrm>
        </p:spPr>
        <p:txBody>
          <a:bodyPr/>
          <a:lstStyle>
            <a:lvl1pPr>
              <a:defRPr/>
            </a:lvl1pPr>
          </a:lstStyle>
          <a:p>
            <a:r>
              <a:rPr lang="en-US"/>
              <a:t>Click to edit Master title style</a:t>
            </a:r>
            <a:endParaRPr lang="nl-NL" dirty="0"/>
          </a:p>
        </p:txBody>
      </p:sp>
      <p:sp>
        <p:nvSpPr>
          <p:cNvPr id="10" name="Rectangle 5"/>
          <p:cNvSpPr>
            <a:spLocks noGrp="1" noChangeArrowheads="1"/>
          </p:cNvSpPr>
          <p:nvPr>
            <p:ph type="ftr" sz="quarter" idx="13"/>
          </p:nvPr>
        </p:nvSpPr>
        <p:spPr bwMode="auto">
          <a:xfrm>
            <a:off x="1739901" y="6553200"/>
            <a:ext cx="6278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a:solidFill>
                  <a:srgbClr val="FFFFFF"/>
                </a:solidFill>
              </a:rPr>
              <a:t>Wetenschapsfilosofie II-1 </a:t>
            </a:r>
            <a:endParaRPr lang="en-GB" dirty="0">
              <a:solidFill>
                <a:srgbClr val="FFFFFF"/>
              </a:solidFill>
            </a:endParaRPr>
          </a:p>
        </p:txBody>
      </p:sp>
    </p:spTree>
    <p:extLst>
      <p:ext uri="{BB962C8B-B14F-4D97-AF65-F5344CB8AC3E}">
        <p14:creationId xmlns:p14="http://schemas.microsoft.com/office/powerpoint/2010/main" val="207960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755651" y="1"/>
            <a:ext cx="8699500" cy="854075"/>
          </a:xfr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lvl1pPr>
              <a:defRPr/>
            </a:lvl1pPr>
          </a:lstStyle>
          <a:p>
            <a:fld id="{68CB33C8-8666-41A4-AF9D-6B698B0E86FE}" type="datetime5">
              <a:rPr lang="nl-NL" smtClean="0">
                <a:solidFill>
                  <a:srgbClr val="FFFFFF"/>
                </a:solidFill>
              </a:rPr>
              <a:pPr/>
              <a:t>3-nov-21</a:t>
            </a:fld>
            <a:endParaRPr lang="en-GB">
              <a:solidFill>
                <a:srgbClr val="FFFFFF"/>
              </a:solidFill>
            </a:endParaRPr>
          </a:p>
        </p:txBody>
      </p:sp>
      <p:sp>
        <p:nvSpPr>
          <p:cNvPr id="5" name="Tijdelijke aanduiding voor dianummer 4"/>
          <p:cNvSpPr>
            <a:spLocks noGrp="1"/>
          </p:cNvSpPr>
          <p:nvPr>
            <p:ph type="sldNum" sz="quarter" idx="12"/>
          </p:nvPr>
        </p:nvSpPr>
        <p:spPr/>
        <p:txBody>
          <a:bodyPr/>
          <a:lstStyle>
            <a:lvl1pPr>
              <a:defRPr/>
            </a:lvl1pPr>
          </a:lstStyle>
          <a:p>
            <a:fld id="{FD38D43D-7D33-2F43-82C4-C7C0902068A2}" type="slidenum">
              <a:rPr lang="en-GB">
                <a:solidFill>
                  <a:srgbClr val="FFFFFF"/>
                </a:solidFill>
              </a:rPr>
              <a:pPr/>
              <a:t>‹Nr.›</a:t>
            </a:fld>
            <a:endParaRPr lang="en-GB">
              <a:solidFill>
                <a:srgbClr val="FFFFFF"/>
              </a:solidFill>
            </a:endParaRPr>
          </a:p>
        </p:txBody>
      </p:sp>
      <p:sp>
        <p:nvSpPr>
          <p:cNvPr id="6" name="Footer Placeholder 5"/>
          <p:cNvSpPr>
            <a:spLocks noGrp="1" noChangeArrowheads="1"/>
          </p:cNvSpPr>
          <p:nvPr>
            <p:ph type="ftr" sz="quarter" idx="3"/>
          </p:nvPr>
        </p:nvSpPr>
        <p:spPr bwMode="auto">
          <a:xfrm>
            <a:off x="1739901" y="6553200"/>
            <a:ext cx="6278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a:solidFill>
                  <a:srgbClr val="FFFFFF"/>
                </a:solidFill>
              </a:rPr>
              <a:t>Wetenschapsfilosofie II-1 </a:t>
            </a:r>
            <a:endParaRPr lang="en-GB" dirty="0">
              <a:solidFill>
                <a:srgbClr val="FFFFFF"/>
              </a:solidFill>
            </a:endParaRPr>
          </a:p>
        </p:txBody>
      </p:sp>
    </p:spTree>
    <p:extLst>
      <p:ext uri="{BB962C8B-B14F-4D97-AF65-F5344CB8AC3E}">
        <p14:creationId xmlns:p14="http://schemas.microsoft.com/office/powerpoint/2010/main" val="378192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16572B75-73B9-4DED-B135-67335BD934A1}" type="datetime5">
              <a:rPr lang="nl-NL" smtClean="0">
                <a:solidFill>
                  <a:srgbClr val="FFFFFF"/>
                </a:solidFill>
              </a:rPr>
              <a:pPr/>
              <a:t>3-nov-21</a:t>
            </a:fld>
            <a:endParaRPr lang="en-GB">
              <a:solidFill>
                <a:srgbClr val="FFFFFF"/>
              </a:solidFill>
            </a:endParaRPr>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solidFill>
                  <a:srgbClr val="FFFFFF"/>
                </a:solidFill>
              </a:rPr>
              <a:pPr/>
              <a:t>‹Nr.›</a:t>
            </a:fld>
            <a:endParaRPr lang="en-GB">
              <a:solidFill>
                <a:srgbClr val="FFFFFF"/>
              </a:solidFill>
            </a:endParaRPr>
          </a:p>
        </p:txBody>
      </p:sp>
      <p:sp>
        <p:nvSpPr>
          <p:cNvPr id="5" name="Rectangle 5"/>
          <p:cNvSpPr>
            <a:spLocks noGrp="1" noChangeArrowheads="1"/>
          </p:cNvSpPr>
          <p:nvPr>
            <p:ph type="ftr" sz="quarter" idx="3"/>
          </p:nvPr>
        </p:nvSpPr>
        <p:spPr bwMode="auto">
          <a:xfrm>
            <a:off x="1739901" y="6553200"/>
            <a:ext cx="6278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a:solidFill>
                  <a:srgbClr val="FFFFFF"/>
                </a:solidFill>
              </a:rPr>
              <a:t>Wetenschapsfilosofie II-1 </a:t>
            </a:r>
            <a:endParaRPr lang="en-GB" dirty="0">
              <a:solidFill>
                <a:srgbClr val="FFFFFF"/>
              </a:solidFill>
            </a:endParaRPr>
          </a:p>
        </p:txBody>
      </p:sp>
    </p:spTree>
    <p:extLst>
      <p:ext uri="{BB962C8B-B14F-4D97-AF65-F5344CB8AC3E}">
        <p14:creationId xmlns:p14="http://schemas.microsoft.com/office/powerpoint/2010/main" val="147693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hthoek 9"/>
          <p:cNvSpPr/>
          <p:nvPr/>
        </p:nvSpPr>
        <p:spPr bwMode="auto">
          <a:xfrm>
            <a:off x="10670117" y="6553200"/>
            <a:ext cx="1521883" cy="3048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
        <p:nvSpPr>
          <p:cNvPr id="11" name="Rechthoek 10"/>
          <p:cNvSpPr/>
          <p:nvPr/>
        </p:nvSpPr>
        <p:spPr bwMode="auto">
          <a:xfrm>
            <a:off x="1524000" y="6553200"/>
            <a:ext cx="9146117" cy="304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
        <p:nvSpPr>
          <p:cNvPr id="12" name="Rechthoek 11"/>
          <p:cNvSpPr/>
          <p:nvPr/>
        </p:nvSpPr>
        <p:spPr bwMode="auto">
          <a:xfrm>
            <a:off x="0" y="6553200"/>
            <a:ext cx="1524000" cy="30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sp>
        <p:nvSpPr>
          <p:cNvPr id="13" name="Rechthoek 12"/>
          <p:cNvSpPr/>
          <p:nvPr/>
        </p:nvSpPr>
        <p:spPr bwMode="auto">
          <a:xfrm>
            <a:off x="9148235" y="6553200"/>
            <a:ext cx="1521883" cy="304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FFFFFF"/>
              </a:solidFill>
              <a:latin typeface="Times" charset="0"/>
              <a:ea typeface="ＭＳ Ｐゴシック" charset="0"/>
            </a:endParaRPr>
          </a:p>
        </p:txBody>
      </p:sp>
      <p:pic>
        <p:nvPicPr>
          <p:cNvPr id="4" name="Afbeelding 3" descr="bovenbalk PPT 2b.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863600"/>
          </a:xfrm>
          <a:prstGeom prst="rect">
            <a:avLst/>
          </a:prstGeom>
        </p:spPr>
      </p:pic>
      <p:sp>
        <p:nvSpPr>
          <p:cNvPr id="1027" name="Rectangle 3"/>
          <p:cNvSpPr>
            <a:spLocks noGrp="1" noChangeArrowheads="1"/>
          </p:cNvSpPr>
          <p:nvPr>
            <p:ph type="body" idx="1"/>
          </p:nvPr>
        </p:nvSpPr>
        <p:spPr bwMode="auto">
          <a:xfrm>
            <a:off x="755651" y="1144588"/>
            <a:ext cx="11055349"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p:cNvSpPr>
            <a:spLocks noGrp="1" noChangeArrowheads="1"/>
          </p:cNvSpPr>
          <p:nvPr>
            <p:ph type="dt" sz="half" idx="2"/>
          </p:nvPr>
        </p:nvSpPr>
        <p:spPr bwMode="auto">
          <a:xfrm>
            <a:off x="10670117" y="6553200"/>
            <a:ext cx="114088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pPr eaLnBrk="0" fontAlgn="base" hangingPunct="0">
              <a:spcBef>
                <a:spcPct val="0"/>
              </a:spcBef>
              <a:spcAft>
                <a:spcPct val="0"/>
              </a:spcAft>
            </a:pPr>
            <a:fld id="{FEF029D7-0CEA-47FD-9D9E-429C07441E60}" type="datetime5">
              <a:rPr lang="nl-NL" smtClean="0">
                <a:solidFill>
                  <a:srgbClr val="FFFFFF"/>
                </a:solidFill>
                <a:ea typeface="ＭＳ Ｐゴシック" charset="0"/>
              </a:rPr>
              <a:pPr eaLnBrk="0" fontAlgn="base" hangingPunct="0">
                <a:spcBef>
                  <a:spcPct val="0"/>
                </a:spcBef>
                <a:spcAft>
                  <a:spcPct val="0"/>
                </a:spcAft>
              </a:pPr>
              <a:t>3-nov-21</a:t>
            </a:fld>
            <a:endParaRPr lang="en-GB" dirty="0">
              <a:solidFill>
                <a:srgbClr val="FFFFFF"/>
              </a:solidFill>
              <a:ea typeface="ＭＳ Ｐゴシック" charset="0"/>
            </a:endParaRPr>
          </a:p>
        </p:txBody>
      </p:sp>
      <p:sp>
        <p:nvSpPr>
          <p:cNvPr id="1029" name="Rectangle 5"/>
          <p:cNvSpPr>
            <a:spLocks noGrp="1" noChangeArrowheads="1"/>
          </p:cNvSpPr>
          <p:nvPr>
            <p:ph type="ftr" sz="quarter" idx="3"/>
          </p:nvPr>
        </p:nvSpPr>
        <p:spPr bwMode="auto">
          <a:xfrm>
            <a:off x="1731434" y="6553200"/>
            <a:ext cx="62780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pPr eaLnBrk="0" fontAlgn="base" hangingPunct="0">
              <a:spcBef>
                <a:spcPct val="0"/>
              </a:spcBef>
              <a:spcAft>
                <a:spcPct val="0"/>
              </a:spcAft>
            </a:pPr>
            <a:r>
              <a:rPr lang="en-GB">
                <a:solidFill>
                  <a:srgbClr val="FFFFFF"/>
                </a:solidFill>
                <a:ea typeface="ＭＳ Ｐゴシック" charset="0"/>
              </a:rPr>
              <a:t>Wetenschapsfilosofie II-1 </a:t>
            </a:r>
            <a:endParaRPr lang="en-GB" dirty="0">
              <a:solidFill>
                <a:srgbClr val="FFFFFF"/>
              </a:solidFill>
              <a:ea typeface="ＭＳ Ｐゴシック" charset="0"/>
            </a:endParaRPr>
          </a:p>
        </p:txBody>
      </p:sp>
      <p:sp>
        <p:nvSpPr>
          <p:cNvPr id="1030" name="Rectangle 6"/>
          <p:cNvSpPr>
            <a:spLocks noGrp="1" noChangeArrowheads="1"/>
          </p:cNvSpPr>
          <p:nvPr>
            <p:ph type="sldNum" sz="quarter" idx="4"/>
          </p:nvPr>
        </p:nvSpPr>
        <p:spPr bwMode="auto">
          <a:xfrm>
            <a:off x="755652" y="6553200"/>
            <a:ext cx="72319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pPr eaLnBrk="0" fontAlgn="base" hangingPunct="0">
              <a:spcBef>
                <a:spcPct val="0"/>
              </a:spcBef>
              <a:spcAft>
                <a:spcPct val="0"/>
              </a:spcAft>
            </a:pPr>
            <a:fld id="{5306AC46-015F-6E44-B83A-36E79AEF5356}" type="slidenum">
              <a:rPr lang="en-GB" smtClean="0">
                <a:solidFill>
                  <a:srgbClr val="FFFFFF"/>
                </a:solidFill>
                <a:ea typeface="ＭＳ Ｐゴシック" charset="0"/>
              </a:rPr>
              <a:pPr eaLnBrk="0" fontAlgn="base" hangingPunct="0">
                <a:spcBef>
                  <a:spcPct val="0"/>
                </a:spcBef>
                <a:spcAft>
                  <a:spcPct val="0"/>
                </a:spcAft>
              </a:pPr>
              <a:t>‹Nr.›</a:t>
            </a:fld>
            <a:endParaRPr lang="en-GB" dirty="0">
              <a:solidFill>
                <a:srgbClr val="FFFFFF"/>
              </a:solidFill>
              <a:ea typeface="ＭＳ Ｐゴシック" charset="0"/>
            </a:endParaRPr>
          </a:p>
        </p:txBody>
      </p:sp>
      <p:sp>
        <p:nvSpPr>
          <p:cNvPr id="1026" name="Rectangle 2"/>
          <p:cNvSpPr>
            <a:spLocks noGrp="1" noChangeArrowheads="1"/>
          </p:cNvSpPr>
          <p:nvPr>
            <p:ph type="title"/>
          </p:nvPr>
        </p:nvSpPr>
        <p:spPr bwMode="auto">
          <a:xfrm>
            <a:off x="755651" y="1"/>
            <a:ext cx="8699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extLst>
      <p:ext uri="{BB962C8B-B14F-4D97-AF65-F5344CB8AC3E}">
        <p14:creationId xmlns:p14="http://schemas.microsoft.com/office/powerpoint/2010/main" val="200913865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mailto:r.h.h.groenwold@lumc.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3200" dirty="0"/>
              <a:t>Using videos for guidance</a:t>
            </a:r>
            <a:endParaRPr lang="nl-NL" dirty="0"/>
          </a:p>
        </p:txBody>
      </p:sp>
      <p:sp>
        <p:nvSpPr>
          <p:cNvPr id="3" name="Tijdelijke aanduiding voor inhoud 2">
            <a:extLst>
              <a:ext uri="{FF2B5EF4-FFF2-40B4-BE49-F238E27FC236}">
                <a16:creationId xmlns:a16="http://schemas.microsoft.com/office/drawing/2014/main" id="{567D2C08-712A-4192-8F9B-C768241CCD3E}"/>
              </a:ext>
            </a:extLst>
          </p:cNvPr>
          <p:cNvSpPr>
            <a:spLocks noGrp="1"/>
          </p:cNvSpPr>
          <p:nvPr>
            <p:ph idx="10"/>
          </p:nvPr>
        </p:nvSpPr>
        <p:spPr/>
        <p:txBody>
          <a:bodyPr/>
          <a:lstStyle/>
          <a:p>
            <a:r>
              <a:rPr lang="nl-NL" dirty="0"/>
              <a:t>Rolf H.H. Groenwold</a:t>
            </a:r>
          </a:p>
          <a:p>
            <a:r>
              <a:rPr lang="nl-NL" sz="1600" i="1" dirty="0"/>
              <a:t>TG 2 / </a:t>
            </a:r>
            <a:r>
              <a:rPr lang="nl-NL" sz="1600" i="1" dirty="0" err="1"/>
              <a:t>knowledge</a:t>
            </a:r>
            <a:r>
              <a:rPr lang="nl-NL" sz="1600" i="1" dirty="0"/>
              <a:t> </a:t>
            </a:r>
            <a:r>
              <a:rPr lang="nl-NL" sz="1600" i="1" dirty="0" err="1"/>
              <a:t>translation</a:t>
            </a:r>
            <a:r>
              <a:rPr lang="nl-NL" sz="1600" i="1" dirty="0"/>
              <a:t> panel</a:t>
            </a:r>
          </a:p>
        </p:txBody>
      </p:sp>
      <p:pic>
        <p:nvPicPr>
          <p:cNvPr id="8" name="Picture 9">
            <a:extLst>
              <a:ext uri="{FF2B5EF4-FFF2-40B4-BE49-F238E27FC236}">
                <a16:creationId xmlns:a16="http://schemas.microsoft.com/office/drawing/2014/main" id="{8BEDA383-5079-4FA9-9042-3FC849524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1006" y="2703162"/>
            <a:ext cx="4368699" cy="1223761"/>
          </a:xfrm>
          <a:prstGeom prst="rect">
            <a:avLst/>
          </a:prstGeom>
        </p:spPr>
      </p:pic>
      <p:sp>
        <p:nvSpPr>
          <p:cNvPr id="9" name="Rechthoek 8">
            <a:extLst>
              <a:ext uri="{FF2B5EF4-FFF2-40B4-BE49-F238E27FC236}">
                <a16:creationId xmlns:a16="http://schemas.microsoft.com/office/drawing/2014/main" id="{A4C6E0EB-884C-49B6-A0F3-639B5883A0E0}"/>
              </a:ext>
            </a:extLst>
          </p:cNvPr>
          <p:cNvSpPr/>
          <p:nvPr/>
        </p:nvSpPr>
        <p:spPr>
          <a:xfrm>
            <a:off x="1537799" y="2620906"/>
            <a:ext cx="4538871" cy="461665"/>
          </a:xfrm>
          <a:prstGeom prst="rect">
            <a:avLst/>
          </a:prstGeom>
        </p:spPr>
        <p:txBody>
          <a:bodyPr wrap="none">
            <a:spAutoFit/>
          </a:bodyPr>
          <a:lstStyle/>
          <a:p>
            <a:r>
              <a:rPr lang="nl-NL" sz="2400" b="1" dirty="0">
                <a:solidFill>
                  <a:schemeClr val="tx1">
                    <a:lumMod val="50000"/>
                  </a:schemeClr>
                </a:solidFill>
              </a:rPr>
              <a:t>STRATOS meeting November 2021</a:t>
            </a:r>
          </a:p>
        </p:txBody>
      </p:sp>
    </p:spTree>
    <p:extLst>
      <p:ext uri="{BB962C8B-B14F-4D97-AF65-F5344CB8AC3E}">
        <p14:creationId xmlns:p14="http://schemas.microsoft.com/office/powerpoint/2010/main" val="3952611334"/>
      </p:ext>
    </p:extLst>
  </p:cSld>
  <p:clrMapOvr>
    <a:masterClrMapping/>
  </p:clrMapOvr>
  <mc:AlternateContent xmlns:mc="http://schemas.openxmlformats.org/markup-compatibility/2006" xmlns:p14="http://schemas.microsoft.com/office/powerpoint/2010/main">
    <mc:Choice Requires="p14">
      <p:transition spd="slow" p14:dur="2000" advTm="19107"/>
    </mc:Choice>
    <mc:Fallback xmlns="">
      <p:transition spd="slow" advTm="191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AA419-D876-4688-A62D-2AEE3E9F2607}"/>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92FAF571-35F9-43B8-BA83-997BA6758C7F}"/>
              </a:ext>
            </a:extLst>
          </p:cNvPr>
          <p:cNvSpPr>
            <a:spLocks noGrp="1"/>
          </p:cNvSpPr>
          <p:nvPr>
            <p:ph idx="1"/>
          </p:nvPr>
        </p:nvSpPr>
        <p:spPr/>
        <p:txBody>
          <a:bodyPr/>
          <a:lstStyle/>
          <a:p>
            <a:endParaRPr lang="nl-NL" dirty="0"/>
          </a:p>
        </p:txBody>
      </p:sp>
      <p:pic>
        <p:nvPicPr>
          <p:cNvPr id="1030" name="Picture 6" descr="the-end-3 – HCAW Reserve Reserves">
            <a:extLst>
              <a:ext uri="{FF2B5EF4-FFF2-40B4-BE49-F238E27FC236}">
                <a16:creationId xmlns:a16="http://schemas.microsoft.com/office/drawing/2014/main" id="{55B8D57C-CD98-4B92-9DE9-134A63FDE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557" y="922376"/>
            <a:ext cx="7455535" cy="555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99805"/>
      </p:ext>
    </p:extLst>
  </p:cSld>
  <p:clrMapOvr>
    <a:masterClrMapping/>
  </p:clrMapOvr>
  <mc:AlternateContent xmlns:mc="http://schemas.openxmlformats.org/markup-compatibility/2006" xmlns:p14="http://schemas.microsoft.com/office/powerpoint/2010/main">
    <mc:Choice Requires="p14">
      <p:transition spd="slow" p14:dur="2000" advTm="4862"/>
    </mc:Choice>
    <mc:Fallback xmlns="">
      <p:transition spd="slow" advTm="48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5291-60F8-46C0-AB8A-2F6042648AB9}"/>
              </a:ext>
            </a:extLst>
          </p:cNvPr>
          <p:cNvSpPr>
            <a:spLocks noGrp="1"/>
          </p:cNvSpPr>
          <p:nvPr>
            <p:ph type="title"/>
          </p:nvPr>
        </p:nvSpPr>
        <p:spPr/>
        <p:txBody>
          <a:bodyPr/>
          <a:lstStyle/>
          <a:p>
            <a:r>
              <a:rPr lang="en-US" dirty="0"/>
              <a:t>STRATOS objective</a:t>
            </a:r>
            <a:endParaRPr lang="nl-NL" dirty="0"/>
          </a:p>
        </p:txBody>
      </p:sp>
      <p:sp>
        <p:nvSpPr>
          <p:cNvPr id="3" name="Content Placeholder 2">
            <a:extLst>
              <a:ext uri="{FF2B5EF4-FFF2-40B4-BE49-F238E27FC236}">
                <a16:creationId xmlns:a16="http://schemas.microsoft.com/office/drawing/2014/main" id="{40740FC7-98FD-425F-A761-16E7DD6A1FF5}"/>
              </a:ext>
            </a:extLst>
          </p:cNvPr>
          <p:cNvSpPr>
            <a:spLocks noGrp="1"/>
          </p:cNvSpPr>
          <p:nvPr>
            <p:ph idx="1"/>
          </p:nvPr>
        </p:nvSpPr>
        <p:spPr/>
        <p:txBody>
          <a:bodyPr/>
          <a:lstStyle/>
          <a:p>
            <a:r>
              <a:rPr lang="en-US" sz="2800" i="1" dirty="0"/>
              <a:t>“To provide accessible and accurate guidance in the design and analysis of observational studies. The guidance is intended for applied statisticians and other data analysts with varying levels of statistical education, experience and interests.”</a:t>
            </a:r>
          </a:p>
          <a:p>
            <a:endParaRPr lang="en-US" sz="2800" i="1" dirty="0"/>
          </a:p>
        </p:txBody>
      </p:sp>
      <p:pic>
        <p:nvPicPr>
          <p:cNvPr id="5" name="Picture 9">
            <a:extLst>
              <a:ext uri="{FF2B5EF4-FFF2-40B4-BE49-F238E27FC236}">
                <a16:creationId xmlns:a16="http://schemas.microsoft.com/office/drawing/2014/main" id="{2D8B730F-50C0-4AD9-BD68-F827E5231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907" y="0"/>
            <a:ext cx="3405093" cy="953836"/>
          </a:xfrm>
          <a:prstGeom prst="rect">
            <a:avLst/>
          </a:prstGeom>
        </p:spPr>
      </p:pic>
    </p:spTree>
    <p:extLst>
      <p:ext uri="{BB962C8B-B14F-4D97-AF65-F5344CB8AC3E}">
        <p14:creationId xmlns:p14="http://schemas.microsoft.com/office/powerpoint/2010/main" val="1715797359"/>
      </p:ext>
    </p:extLst>
  </p:cSld>
  <p:clrMapOvr>
    <a:masterClrMapping/>
  </p:clrMapOvr>
  <mc:AlternateContent xmlns:mc="http://schemas.openxmlformats.org/markup-compatibility/2006" xmlns:p14="http://schemas.microsoft.com/office/powerpoint/2010/main">
    <mc:Choice Requires="p14">
      <p:transition spd="slow" p14:dur="2000" advTm="13732"/>
    </mc:Choice>
    <mc:Fallback xmlns="">
      <p:transition spd="slow" advTm="1373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242DA-996A-42EB-AEE0-1DEC8EF32272}"/>
              </a:ext>
            </a:extLst>
          </p:cNvPr>
          <p:cNvSpPr>
            <a:spLocks noGrp="1"/>
          </p:cNvSpPr>
          <p:nvPr>
            <p:ph type="title"/>
          </p:nvPr>
        </p:nvSpPr>
        <p:spPr/>
        <p:txBody>
          <a:bodyPr/>
          <a:lstStyle/>
          <a:p>
            <a:r>
              <a:rPr lang="nl-NL" dirty="0"/>
              <a:t>STRATOS </a:t>
            </a:r>
            <a:r>
              <a:rPr lang="nl-NL" dirty="0" err="1"/>
              <a:t>videos</a:t>
            </a:r>
            <a:r>
              <a:rPr lang="nl-NL" dirty="0"/>
              <a:t> ?</a:t>
            </a:r>
          </a:p>
        </p:txBody>
      </p:sp>
      <p:pic>
        <p:nvPicPr>
          <p:cNvPr id="2050" name="Picture 2" descr="The Art of Illusion: The Design of Film Set Construction — urdesignmag">
            <a:extLst>
              <a:ext uri="{FF2B5EF4-FFF2-40B4-BE49-F238E27FC236}">
                <a16:creationId xmlns:a16="http://schemas.microsoft.com/office/drawing/2014/main" id="{3D2EA501-A63E-4E64-9259-FABE28820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963" y="1286828"/>
            <a:ext cx="10706045" cy="46466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a:extLst>
              <a:ext uri="{FF2B5EF4-FFF2-40B4-BE49-F238E27FC236}">
                <a16:creationId xmlns:a16="http://schemas.microsoft.com/office/drawing/2014/main" id="{FE7013A3-301A-4E9F-B7E8-3774C0618A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621" y="3139498"/>
            <a:ext cx="2066981" cy="579003"/>
          </a:xfrm>
          <a:prstGeom prst="rect">
            <a:avLst/>
          </a:prstGeom>
        </p:spPr>
      </p:pic>
      <p:pic>
        <p:nvPicPr>
          <p:cNvPr id="6" name="Picture 9">
            <a:extLst>
              <a:ext uri="{FF2B5EF4-FFF2-40B4-BE49-F238E27FC236}">
                <a16:creationId xmlns:a16="http://schemas.microsoft.com/office/drawing/2014/main" id="{2AEAC59E-9B58-4ED7-A802-0993B9DCAC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6907" y="0"/>
            <a:ext cx="3405093" cy="953836"/>
          </a:xfrm>
          <a:prstGeom prst="rect">
            <a:avLst/>
          </a:prstGeom>
        </p:spPr>
      </p:pic>
    </p:spTree>
    <p:extLst>
      <p:ext uri="{BB962C8B-B14F-4D97-AF65-F5344CB8AC3E}">
        <p14:creationId xmlns:p14="http://schemas.microsoft.com/office/powerpoint/2010/main" val="3235001913"/>
      </p:ext>
    </p:extLst>
  </p:cSld>
  <p:clrMapOvr>
    <a:masterClrMapping/>
  </p:clrMapOvr>
  <mc:AlternateContent xmlns:mc="http://schemas.openxmlformats.org/markup-compatibility/2006" xmlns:p14="http://schemas.microsoft.com/office/powerpoint/2010/main">
    <mc:Choice Requires="p14">
      <p:transition spd="slow" p14:dur="2000" advTm="7417"/>
    </mc:Choice>
    <mc:Fallback xmlns="">
      <p:transition spd="slow" advTm="74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B61F2AB-C867-4CF9-A1B3-F1F9EEF20165}"/>
              </a:ext>
            </a:extLst>
          </p:cNvPr>
          <p:cNvSpPr>
            <a:spLocks noGrp="1"/>
          </p:cNvSpPr>
          <p:nvPr>
            <p:ph type="title"/>
          </p:nvPr>
        </p:nvSpPr>
        <p:spPr/>
        <p:txBody>
          <a:bodyPr/>
          <a:lstStyle/>
          <a:p>
            <a:r>
              <a:rPr lang="nl-NL" dirty="0"/>
              <a:t>How </a:t>
            </a:r>
            <a:r>
              <a:rPr lang="nl-NL" dirty="0" err="1"/>
              <a:t>things</a:t>
            </a:r>
            <a:r>
              <a:rPr lang="nl-NL" dirty="0"/>
              <a:t> </a:t>
            </a:r>
            <a:r>
              <a:rPr lang="nl-NL" dirty="0" err="1"/>
              <a:t>started</a:t>
            </a:r>
            <a:endParaRPr lang="nl-NL" dirty="0"/>
          </a:p>
        </p:txBody>
      </p:sp>
      <p:sp>
        <p:nvSpPr>
          <p:cNvPr id="9" name="Tijdelijke aanduiding voor inhoud 8">
            <a:extLst>
              <a:ext uri="{FF2B5EF4-FFF2-40B4-BE49-F238E27FC236}">
                <a16:creationId xmlns:a16="http://schemas.microsoft.com/office/drawing/2014/main" id="{DAC65525-7BED-4622-A348-EC4CBC1D05B7}"/>
              </a:ext>
            </a:extLst>
          </p:cNvPr>
          <p:cNvSpPr>
            <a:spLocks noGrp="1"/>
          </p:cNvSpPr>
          <p:nvPr>
            <p:ph idx="1"/>
          </p:nvPr>
        </p:nvSpPr>
        <p:spPr/>
        <p:txBody>
          <a:bodyPr/>
          <a:lstStyle/>
          <a:p>
            <a:pPr marL="342900" indent="-342900">
              <a:buFont typeface="Arial" panose="020B0604020202020204" pitchFamily="34" charset="0"/>
              <a:buChar char="•"/>
            </a:pPr>
            <a:r>
              <a:rPr lang="nl-NL" dirty="0"/>
              <a:t>Short </a:t>
            </a:r>
            <a:r>
              <a:rPr lang="nl-NL" dirty="0" err="1"/>
              <a:t>message</a:t>
            </a:r>
            <a:r>
              <a:rPr lang="nl-NL" dirty="0"/>
              <a:t> (70 </a:t>
            </a:r>
            <a:r>
              <a:rPr lang="nl-NL" dirty="0" err="1"/>
              <a:t>secs</a:t>
            </a:r>
            <a:r>
              <a:rPr lang="nl-NL" dirty="0"/>
              <a:t> = ~250 </a:t>
            </a:r>
            <a:r>
              <a:rPr lang="nl-NL" dirty="0" err="1"/>
              <a:t>words</a:t>
            </a:r>
            <a:r>
              <a:rPr lang="nl-NL" dirty="0"/>
              <a:t>)</a:t>
            </a:r>
          </a:p>
          <a:p>
            <a:pPr marL="342900" indent="-342900">
              <a:buFont typeface="Arial" panose="020B0604020202020204" pitchFamily="34" charset="0"/>
              <a:buChar char="•"/>
            </a:pPr>
            <a:r>
              <a:rPr lang="nl-NL" dirty="0" err="1"/>
              <a:t>Aimed</a:t>
            </a:r>
            <a:r>
              <a:rPr lang="nl-NL" dirty="0"/>
              <a:t> at </a:t>
            </a:r>
            <a:r>
              <a:rPr lang="nl-NL" dirty="0" err="1"/>
              <a:t>clinicians</a:t>
            </a:r>
            <a:endParaRPr lang="nl-NL" dirty="0"/>
          </a:p>
          <a:p>
            <a:pPr marL="342900" indent="-342900">
              <a:buFont typeface="Arial" panose="020B0604020202020204" pitchFamily="34" charset="0"/>
              <a:buChar char="•"/>
            </a:pPr>
            <a:r>
              <a:rPr lang="nl-NL" dirty="0" err="1"/>
              <a:t>Animated</a:t>
            </a:r>
            <a:r>
              <a:rPr lang="nl-NL" dirty="0"/>
              <a:t> </a:t>
            </a:r>
            <a:r>
              <a:rPr lang="nl-NL" dirty="0" err="1"/>
              <a:t>powerpoint</a:t>
            </a:r>
            <a:r>
              <a:rPr lang="nl-NL" dirty="0"/>
              <a:t> + voice-over</a:t>
            </a:r>
          </a:p>
          <a:p>
            <a:pPr marL="342900" indent="-342900">
              <a:buFont typeface="Arial" panose="020B0604020202020204" pitchFamily="34" charset="0"/>
              <a:buChar char="•"/>
            </a:pPr>
            <a:r>
              <a:rPr lang="nl-NL" dirty="0" err="1"/>
              <a:t>Approx</a:t>
            </a:r>
            <a:r>
              <a:rPr lang="nl-NL" dirty="0"/>
              <a:t>. 25 different topics</a:t>
            </a:r>
          </a:p>
          <a:p>
            <a:pPr marL="702900" lvl="2" indent="-342900">
              <a:buFont typeface="Arial" panose="020B0604020202020204" pitchFamily="34" charset="0"/>
              <a:buChar char="•"/>
            </a:pPr>
            <a:r>
              <a:rPr lang="nl-NL" dirty="0"/>
              <a:t>P-</a:t>
            </a:r>
            <a:r>
              <a:rPr lang="nl-NL" dirty="0" err="1"/>
              <a:t>value</a:t>
            </a:r>
            <a:endParaRPr lang="nl-NL" dirty="0"/>
          </a:p>
          <a:p>
            <a:pPr marL="702900" lvl="2" indent="-342900">
              <a:buFont typeface="Arial" panose="020B0604020202020204" pitchFamily="34" charset="0"/>
              <a:buChar char="•"/>
            </a:pPr>
            <a:r>
              <a:rPr lang="nl-NL" dirty="0" err="1"/>
              <a:t>Confidence</a:t>
            </a:r>
            <a:r>
              <a:rPr lang="nl-NL" dirty="0"/>
              <a:t> </a:t>
            </a:r>
            <a:r>
              <a:rPr lang="nl-NL" dirty="0" err="1"/>
              <a:t>intervals</a:t>
            </a:r>
            <a:endParaRPr lang="nl-NL" dirty="0"/>
          </a:p>
          <a:p>
            <a:pPr marL="702900" lvl="2" indent="-342900">
              <a:buFont typeface="Arial" panose="020B0604020202020204" pitchFamily="34" charset="0"/>
              <a:buChar char="•"/>
            </a:pPr>
            <a:r>
              <a:rPr lang="nl-NL" dirty="0" err="1"/>
              <a:t>Publication</a:t>
            </a:r>
            <a:r>
              <a:rPr lang="nl-NL" dirty="0"/>
              <a:t> bias</a:t>
            </a:r>
          </a:p>
          <a:p>
            <a:pPr marL="702900" lvl="2" indent="-342900">
              <a:buFont typeface="Arial" panose="020B0604020202020204" pitchFamily="34" charset="0"/>
              <a:buChar char="•"/>
            </a:pPr>
            <a:r>
              <a:rPr lang="nl-NL" dirty="0"/>
              <a:t>Confounding</a:t>
            </a:r>
          </a:p>
          <a:p>
            <a:pPr marL="702900" lvl="2" indent="-342900">
              <a:buFont typeface="Arial" panose="020B0604020202020204" pitchFamily="34" charset="0"/>
              <a:buChar char="•"/>
            </a:pPr>
            <a:r>
              <a:rPr lang="nl-NL" dirty="0" err="1"/>
              <a:t>Regression</a:t>
            </a:r>
            <a:r>
              <a:rPr lang="nl-NL" dirty="0"/>
              <a:t> </a:t>
            </a:r>
            <a:r>
              <a:rPr lang="nl-NL" dirty="0" err="1"/>
              <a:t>to</a:t>
            </a:r>
            <a:r>
              <a:rPr lang="nl-NL" dirty="0"/>
              <a:t> </a:t>
            </a:r>
            <a:r>
              <a:rPr lang="nl-NL" dirty="0" err="1"/>
              <a:t>the</a:t>
            </a:r>
            <a:r>
              <a:rPr lang="nl-NL" dirty="0"/>
              <a:t> </a:t>
            </a:r>
            <a:r>
              <a:rPr lang="nl-NL" dirty="0" err="1"/>
              <a:t>mean</a:t>
            </a:r>
            <a:endParaRPr lang="nl-NL" dirty="0"/>
          </a:p>
          <a:p>
            <a:pPr marL="702900" lvl="2" indent="-342900">
              <a:buFont typeface="Arial" panose="020B0604020202020204" pitchFamily="34" charset="0"/>
              <a:buChar char="•"/>
            </a:pPr>
            <a:r>
              <a:rPr lang="nl-NL" dirty="0"/>
              <a:t>Missing data</a:t>
            </a:r>
          </a:p>
          <a:p>
            <a:pPr marL="702900" lvl="2" indent="-342900">
              <a:buFont typeface="Arial" panose="020B0604020202020204" pitchFamily="34" charset="0"/>
              <a:buChar char="•"/>
            </a:pPr>
            <a:r>
              <a:rPr lang="nl-NL" dirty="0" err="1"/>
              <a:t>etc</a:t>
            </a:r>
            <a:endParaRPr lang="nl-NL" dirty="0"/>
          </a:p>
          <a:p>
            <a:endParaRPr lang="nl-NL" dirty="0"/>
          </a:p>
        </p:txBody>
      </p:sp>
      <p:pic>
        <p:nvPicPr>
          <p:cNvPr id="6" name="Picture 9">
            <a:extLst>
              <a:ext uri="{FF2B5EF4-FFF2-40B4-BE49-F238E27FC236}">
                <a16:creationId xmlns:a16="http://schemas.microsoft.com/office/drawing/2014/main" id="{BF21D915-487C-4C96-BD8F-E7BB94B06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907" y="0"/>
            <a:ext cx="3405093" cy="953836"/>
          </a:xfrm>
          <a:prstGeom prst="rect">
            <a:avLst/>
          </a:prstGeom>
        </p:spPr>
      </p:pic>
    </p:spTree>
    <p:extLst>
      <p:ext uri="{BB962C8B-B14F-4D97-AF65-F5344CB8AC3E}">
        <p14:creationId xmlns:p14="http://schemas.microsoft.com/office/powerpoint/2010/main" val="3038328687"/>
      </p:ext>
    </p:extLst>
  </p:cSld>
  <p:clrMapOvr>
    <a:masterClrMapping/>
  </p:clrMapOvr>
  <mc:AlternateContent xmlns:mc="http://schemas.openxmlformats.org/markup-compatibility/2006" xmlns:p14="http://schemas.microsoft.com/office/powerpoint/2010/main">
    <mc:Choice Requires="p14">
      <p:transition spd="slow" p14:dur="2000" advTm="20164"/>
    </mc:Choice>
    <mc:Fallback xmlns="">
      <p:transition spd="slow" advTm="20164"/>
    </mc:Fallback>
  </mc:AlternateContent>
  <p:extLst>
    <p:ext uri="{E180D4A7-C9FB-4DFB-919C-405C955672EB}">
      <p14:showEvtLst xmlns:p14="http://schemas.microsoft.com/office/powerpoint/2010/main">
        <p14:playEvt time="39" objId="5"/>
        <p14:stopEvt time="20088"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B61F2AB-C867-4CF9-A1B3-F1F9EEF20165}"/>
              </a:ext>
            </a:extLst>
          </p:cNvPr>
          <p:cNvSpPr>
            <a:spLocks noGrp="1"/>
          </p:cNvSpPr>
          <p:nvPr>
            <p:ph type="title"/>
          </p:nvPr>
        </p:nvSpPr>
        <p:spPr/>
        <p:txBody>
          <a:bodyPr/>
          <a:lstStyle/>
          <a:p>
            <a:r>
              <a:rPr lang="nl-NL" dirty="0"/>
              <a:t>How </a:t>
            </a:r>
            <a:r>
              <a:rPr lang="nl-NL" dirty="0" err="1"/>
              <a:t>things</a:t>
            </a:r>
            <a:r>
              <a:rPr lang="nl-NL" dirty="0"/>
              <a:t> </a:t>
            </a:r>
            <a:r>
              <a:rPr lang="nl-NL" dirty="0" err="1"/>
              <a:t>started</a:t>
            </a:r>
            <a:endParaRPr lang="nl-NL" dirty="0"/>
          </a:p>
        </p:txBody>
      </p:sp>
      <p:sp>
        <p:nvSpPr>
          <p:cNvPr id="9" name="Tijdelijke aanduiding voor inhoud 8">
            <a:extLst>
              <a:ext uri="{FF2B5EF4-FFF2-40B4-BE49-F238E27FC236}">
                <a16:creationId xmlns:a16="http://schemas.microsoft.com/office/drawing/2014/main" id="{DAC65525-7BED-4622-A348-EC4CBC1D05B7}"/>
              </a:ext>
            </a:extLst>
          </p:cNvPr>
          <p:cNvSpPr>
            <a:spLocks noGrp="1"/>
          </p:cNvSpPr>
          <p:nvPr>
            <p:ph idx="1"/>
          </p:nvPr>
        </p:nvSpPr>
        <p:spPr/>
        <p:txBody>
          <a:bodyPr/>
          <a:lstStyle/>
          <a:p>
            <a:r>
              <a:rPr lang="nl-NL" b="1" dirty="0"/>
              <a:t>Views:</a:t>
            </a:r>
          </a:p>
          <a:p>
            <a:r>
              <a:rPr lang="nl-NL" dirty="0"/>
              <a:t>P-</a:t>
            </a:r>
            <a:r>
              <a:rPr lang="nl-NL" dirty="0" err="1"/>
              <a:t>value</a:t>
            </a:r>
            <a:r>
              <a:rPr lang="nl-NL" dirty="0"/>
              <a:t>: &gt;56K</a:t>
            </a:r>
          </a:p>
          <a:p>
            <a:r>
              <a:rPr lang="nl-NL" dirty="0" err="1"/>
              <a:t>Confidence</a:t>
            </a:r>
            <a:r>
              <a:rPr lang="nl-NL" dirty="0"/>
              <a:t> interval: &gt;32K</a:t>
            </a:r>
          </a:p>
          <a:p>
            <a:r>
              <a:rPr lang="nl-NL" dirty="0"/>
              <a:t>Confounding: &gt;17K</a:t>
            </a:r>
          </a:p>
          <a:p>
            <a:r>
              <a:rPr lang="nl-NL" i="1" u="sng" dirty="0"/>
              <a:t>(</a:t>
            </a:r>
            <a:r>
              <a:rPr lang="nl-NL" i="1" u="sng" dirty="0" err="1"/>
              <a:t>note</a:t>
            </a:r>
            <a:r>
              <a:rPr lang="nl-NL" i="1" u="sng" dirty="0"/>
              <a:t>, </a:t>
            </a:r>
            <a:r>
              <a:rPr lang="nl-NL" i="1" u="sng" dirty="0" err="1"/>
              <a:t>videos</a:t>
            </a:r>
            <a:r>
              <a:rPr lang="nl-NL" i="1" u="sng" dirty="0"/>
              <a:t> are in Dutch)</a:t>
            </a:r>
          </a:p>
          <a:p>
            <a:endParaRPr lang="nl-NL" i="1" dirty="0"/>
          </a:p>
        </p:txBody>
      </p:sp>
      <p:pic>
        <p:nvPicPr>
          <p:cNvPr id="10" name="Afbeelding 9">
            <a:extLst>
              <a:ext uri="{FF2B5EF4-FFF2-40B4-BE49-F238E27FC236}">
                <a16:creationId xmlns:a16="http://schemas.microsoft.com/office/drawing/2014/main" id="{A964A509-B786-4D02-8454-5C3536304492}"/>
              </a:ext>
            </a:extLst>
          </p:cNvPr>
          <p:cNvPicPr>
            <a:picLocks noChangeAspect="1"/>
          </p:cNvPicPr>
          <p:nvPr/>
        </p:nvPicPr>
        <p:blipFill rotWithShape="1">
          <a:blip r:embed="rId3"/>
          <a:srcRect t="4675" r="844" b="5455"/>
          <a:stretch/>
        </p:blipFill>
        <p:spPr>
          <a:xfrm>
            <a:off x="4236831" y="1564640"/>
            <a:ext cx="7532966" cy="3840480"/>
          </a:xfrm>
          <a:prstGeom prst="rect">
            <a:avLst/>
          </a:prstGeom>
        </p:spPr>
      </p:pic>
      <p:pic>
        <p:nvPicPr>
          <p:cNvPr id="5" name="Picture 9">
            <a:extLst>
              <a:ext uri="{FF2B5EF4-FFF2-40B4-BE49-F238E27FC236}">
                <a16:creationId xmlns:a16="http://schemas.microsoft.com/office/drawing/2014/main" id="{4655E44C-5DC4-4CC1-9F5E-B1C3BEFF2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6907" y="0"/>
            <a:ext cx="3405093" cy="953836"/>
          </a:xfrm>
          <a:prstGeom prst="rect">
            <a:avLst/>
          </a:prstGeom>
        </p:spPr>
      </p:pic>
    </p:spTree>
    <p:extLst>
      <p:ext uri="{BB962C8B-B14F-4D97-AF65-F5344CB8AC3E}">
        <p14:creationId xmlns:p14="http://schemas.microsoft.com/office/powerpoint/2010/main" val="552981664"/>
      </p:ext>
    </p:extLst>
  </p:cSld>
  <p:clrMapOvr>
    <a:masterClrMapping/>
  </p:clrMapOvr>
  <mc:AlternateContent xmlns:mc="http://schemas.openxmlformats.org/markup-compatibility/2006" xmlns:p14="http://schemas.microsoft.com/office/powerpoint/2010/main">
    <mc:Choice Requires="p14">
      <p:transition spd="slow" p14:dur="2000" advTm="12850"/>
    </mc:Choice>
    <mc:Fallback xmlns="">
      <p:transition spd="slow" advTm="1285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124CC0-94C4-4237-8EE0-2AE7231DB61F}"/>
              </a:ext>
            </a:extLst>
          </p:cNvPr>
          <p:cNvSpPr>
            <a:spLocks noGrp="1"/>
          </p:cNvSpPr>
          <p:nvPr>
            <p:ph type="title"/>
          </p:nvPr>
        </p:nvSpPr>
        <p:spPr/>
        <p:txBody>
          <a:bodyPr/>
          <a:lstStyle/>
          <a:p>
            <a:r>
              <a:rPr lang="en-US" dirty="0" err="1"/>
              <a:t>Youtube</a:t>
            </a:r>
            <a:r>
              <a:rPr lang="en-US" dirty="0"/>
              <a:t> search</a:t>
            </a:r>
            <a:endParaRPr lang="nl-NL" dirty="0"/>
          </a:p>
        </p:txBody>
      </p:sp>
      <p:pic>
        <p:nvPicPr>
          <p:cNvPr id="6" name="Picture 5">
            <a:extLst>
              <a:ext uri="{FF2B5EF4-FFF2-40B4-BE49-F238E27FC236}">
                <a16:creationId xmlns:a16="http://schemas.microsoft.com/office/drawing/2014/main" id="{3867F1FC-A650-422C-8E07-3715AB9A207D}"/>
              </a:ext>
            </a:extLst>
          </p:cNvPr>
          <p:cNvPicPr>
            <a:picLocks noChangeAspect="1"/>
          </p:cNvPicPr>
          <p:nvPr/>
        </p:nvPicPr>
        <p:blipFill rotWithShape="1">
          <a:blip r:embed="rId3"/>
          <a:srcRect r="50234" b="4394"/>
          <a:stretch/>
        </p:blipFill>
        <p:spPr>
          <a:xfrm>
            <a:off x="215900" y="1329690"/>
            <a:ext cx="6067425" cy="4662487"/>
          </a:xfrm>
          <a:prstGeom prst="rect">
            <a:avLst/>
          </a:prstGeom>
        </p:spPr>
      </p:pic>
      <p:pic>
        <p:nvPicPr>
          <p:cNvPr id="7" name="Picture 6">
            <a:extLst>
              <a:ext uri="{FF2B5EF4-FFF2-40B4-BE49-F238E27FC236}">
                <a16:creationId xmlns:a16="http://schemas.microsoft.com/office/drawing/2014/main" id="{CC9E65C8-C51E-44FF-985B-29491D2EBAAF}"/>
              </a:ext>
            </a:extLst>
          </p:cNvPr>
          <p:cNvPicPr>
            <a:picLocks noChangeAspect="1"/>
          </p:cNvPicPr>
          <p:nvPr/>
        </p:nvPicPr>
        <p:blipFill rotWithShape="1">
          <a:blip r:embed="rId4"/>
          <a:srcRect r="50234" b="31575"/>
          <a:stretch/>
        </p:blipFill>
        <p:spPr>
          <a:xfrm>
            <a:off x="6546852" y="1329690"/>
            <a:ext cx="6067425" cy="3336925"/>
          </a:xfrm>
          <a:prstGeom prst="rect">
            <a:avLst/>
          </a:prstGeom>
        </p:spPr>
      </p:pic>
      <p:pic>
        <p:nvPicPr>
          <p:cNvPr id="8" name="Picture 9">
            <a:extLst>
              <a:ext uri="{FF2B5EF4-FFF2-40B4-BE49-F238E27FC236}">
                <a16:creationId xmlns:a16="http://schemas.microsoft.com/office/drawing/2014/main" id="{54A21B6C-EFE5-4A29-8645-5DB66D18D2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6907" y="-26126"/>
            <a:ext cx="3405093" cy="953836"/>
          </a:xfrm>
          <a:prstGeom prst="rect">
            <a:avLst/>
          </a:prstGeom>
        </p:spPr>
      </p:pic>
    </p:spTree>
    <p:extLst>
      <p:ext uri="{BB962C8B-B14F-4D97-AF65-F5344CB8AC3E}">
        <p14:creationId xmlns:p14="http://schemas.microsoft.com/office/powerpoint/2010/main" val="1481085345"/>
      </p:ext>
    </p:extLst>
  </p:cSld>
  <p:clrMapOvr>
    <a:masterClrMapping/>
  </p:clrMapOvr>
  <mc:AlternateContent xmlns:mc="http://schemas.openxmlformats.org/markup-compatibility/2006" xmlns:p14="http://schemas.microsoft.com/office/powerpoint/2010/main">
    <mc:Choice Requires="p14">
      <p:transition spd="slow" p14:dur="2000" advTm="18934"/>
    </mc:Choice>
    <mc:Fallback xmlns="">
      <p:transition spd="slow" advTm="189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242DA-996A-42EB-AEE0-1DEC8EF32272}"/>
              </a:ext>
            </a:extLst>
          </p:cNvPr>
          <p:cNvSpPr>
            <a:spLocks noGrp="1"/>
          </p:cNvSpPr>
          <p:nvPr>
            <p:ph type="title"/>
          </p:nvPr>
        </p:nvSpPr>
        <p:spPr/>
        <p:txBody>
          <a:bodyPr/>
          <a:lstStyle/>
          <a:p>
            <a:r>
              <a:rPr lang="nl-NL" dirty="0"/>
              <a:t>STRATOS </a:t>
            </a:r>
            <a:r>
              <a:rPr lang="nl-NL" dirty="0" err="1"/>
              <a:t>videos</a:t>
            </a:r>
            <a:r>
              <a:rPr lang="nl-NL" dirty="0"/>
              <a:t> ?</a:t>
            </a:r>
          </a:p>
        </p:txBody>
      </p:sp>
      <p:sp>
        <p:nvSpPr>
          <p:cNvPr id="3" name="Tijdelijke aanduiding voor inhoud 2">
            <a:extLst>
              <a:ext uri="{FF2B5EF4-FFF2-40B4-BE49-F238E27FC236}">
                <a16:creationId xmlns:a16="http://schemas.microsoft.com/office/drawing/2014/main" id="{BFB13E3E-F882-4B5F-87E7-485CD273F0A8}"/>
              </a:ext>
            </a:extLst>
          </p:cNvPr>
          <p:cNvSpPr>
            <a:spLocks noGrp="1"/>
          </p:cNvSpPr>
          <p:nvPr>
            <p:ph idx="1"/>
          </p:nvPr>
        </p:nvSpPr>
        <p:spPr/>
        <p:txBody>
          <a:bodyPr/>
          <a:lstStyle/>
          <a:p>
            <a:r>
              <a:rPr lang="nl-NL" dirty="0"/>
              <a:t>Idea:</a:t>
            </a:r>
          </a:p>
          <a:p>
            <a:pPr marL="342900" indent="-342900">
              <a:buFont typeface="Arial" panose="020B0604020202020204" pitchFamily="34" charset="0"/>
              <a:buChar char="•"/>
            </a:pPr>
            <a:r>
              <a:rPr lang="nl-NL" b="1" u="sng" dirty="0"/>
              <a:t>Short </a:t>
            </a:r>
            <a:r>
              <a:rPr lang="nl-NL" b="1" u="sng" dirty="0" err="1"/>
              <a:t>message</a:t>
            </a:r>
            <a:r>
              <a:rPr lang="nl-NL" b="1" u="sng" dirty="0"/>
              <a:t> (&lt; 3 minutes)</a:t>
            </a:r>
          </a:p>
          <a:p>
            <a:pPr marL="342900" indent="-342900">
              <a:buFont typeface="Arial" panose="020B0604020202020204" pitchFamily="34" charset="0"/>
              <a:buChar char="•"/>
            </a:pPr>
            <a:r>
              <a:rPr lang="nl-NL" b="1" u="sng" dirty="0" err="1"/>
              <a:t>Aimed</a:t>
            </a:r>
            <a:r>
              <a:rPr lang="nl-NL" b="1" u="sng" dirty="0"/>
              <a:t> at level 1 </a:t>
            </a:r>
            <a:r>
              <a:rPr lang="nl-NL" b="1" u="sng" dirty="0" err="1"/>
              <a:t>audience</a:t>
            </a:r>
            <a:endParaRPr lang="nl-NL" b="1" u="sng" dirty="0"/>
          </a:p>
          <a:p>
            <a:endParaRPr lang="nl-NL" dirty="0"/>
          </a:p>
          <a:p>
            <a:r>
              <a:rPr lang="nl-NL" dirty="0"/>
              <a:t>Format:</a:t>
            </a:r>
          </a:p>
          <a:p>
            <a:pPr marL="342900" indent="-342900">
              <a:buFont typeface="Arial" panose="020B0604020202020204" pitchFamily="34" charset="0"/>
              <a:buChar char="•"/>
            </a:pPr>
            <a:r>
              <a:rPr lang="nl-NL" dirty="0"/>
              <a:t>Short</a:t>
            </a:r>
          </a:p>
          <a:p>
            <a:pPr marL="342900" indent="-342900">
              <a:buFont typeface="Arial" panose="020B0604020202020204" pitchFamily="34" charset="0"/>
              <a:buChar char="•"/>
            </a:pPr>
            <a:r>
              <a:rPr lang="nl-NL" dirty="0" err="1"/>
              <a:t>Informal</a:t>
            </a:r>
            <a:endParaRPr lang="nl-NL" dirty="0"/>
          </a:p>
          <a:p>
            <a:pPr marL="342900" indent="-342900">
              <a:buFont typeface="Arial" panose="020B0604020202020204" pitchFamily="34" charset="0"/>
              <a:buChar char="•"/>
            </a:pPr>
            <a:r>
              <a:rPr lang="nl-NL" dirty="0"/>
              <a:t>Motion / </a:t>
            </a:r>
            <a:r>
              <a:rPr lang="nl-NL" dirty="0" err="1"/>
              <a:t>continuous</a:t>
            </a:r>
            <a:r>
              <a:rPr lang="nl-NL" dirty="0"/>
              <a:t> </a:t>
            </a:r>
            <a:r>
              <a:rPr lang="nl-NL" dirty="0" err="1"/>
              <a:t>visual</a:t>
            </a:r>
            <a:r>
              <a:rPr lang="nl-NL" dirty="0"/>
              <a:t> flow</a:t>
            </a:r>
          </a:p>
          <a:p>
            <a:pPr marL="342900" indent="-342900">
              <a:buFont typeface="Arial" panose="020B0604020202020204" pitchFamily="34" charset="0"/>
              <a:buChar char="•"/>
            </a:pPr>
            <a:endParaRPr lang="nl-NL" dirty="0"/>
          </a:p>
          <a:p>
            <a:endParaRPr lang="nl-NL" dirty="0"/>
          </a:p>
          <a:p>
            <a:r>
              <a:rPr lang="nl-NL" dirty="0"/>
              <a:t>First Topics:</a:t>
            </a:r>
          </a:p>
          <a:p>
            <a:pPr marL="342900" indent="-342900">
              <a:buFont typeface="Arial" panose="020B0604020202020204" pitchFamily="34" charset="0"/>
              <a:buChar char="•"/>
            </a:pPr>
            <a:r>
              <a:rPr lang="nl-NL" dirty="0" err="1"/>
              <a:t>Categorisation</a:t>
            </a:r>
            <a:r>
              <a:rPr lang="nl-NL" dirty="0"/>
              <a:t> of </a:t>
            </a:r>
            <a:r>
              <a:rPr lang="nl-NL" dirty="0" err="1"/>
              <a:t>continuous</a:t>
            </a:r>
            <a:r>
              <a:rPr lang="nl-NL" dirty="0"/>
              <a:t> </a:t>
            </a:r>
            <a:r>
              <a:rPr lang="nl-NL" dirty="0" err="1"/>
              <a:t>predictors</a:t>
            </a:r>
            <a:r>
              <a:rPr lang="nl-NL" dirty="0"/>
              <a:t> (TG 2)</a:t>
            </a:r>
          </a:p>
          <a:p>
            <a:pPr marL="342900" indent="-342900">
              <a:buFont typeface="Arial" panose="020B0604020202020204" pitchFamily="34" charset="0"/>
              <a:buChar char="•"/>
            </a:pPr>
            <a:r>
              <a:rPr lang="nl-NL" dirty="0" err="1"/>
              <a:t>Modelling</a:t>
            </a:r>
            <a:r>
              <a:rPr lang="nl-NL" dirty="0"/>
              <a:t> </a:t>
            </a:r>
            <a:r>
              <a:rPr lang="nl-NL" dirty="0" err="1"/>
              <a:t>continuous</a:t>
            </a:r>
            <a:r>
              <a:rPr lang="nl-NL" dirty="0"/>
              <a:t> </a:t>
            </a:r>
            <a:r>
              <a:rPr lang="nl-NL" dirty="0" err="1"/>
              <a:t>predictors</a:t>
            </a:r>
            <a:r>
              <a:rPr lang="nl-NL" dirty="0"/>
              <a:t> (TG 2)</a:t>
            </a:r>
          </a:p>
          <a:p>
            <a:pPr marL="342900" indent="-342900">
              <a:buFont typeface="Arial" panose="020B0604020202020204" pitchFamily="34" charset="0"/>
              <a:buChar char="•"/>
            </a:pPr>
            <a:r>
              <a:rPr lang="nl-NL" dirty="0" err="1"/>
              <a:t>Measurement</a:t>
            </a:r>
            <a:r>
              <a:rPr lang="nl-NL" dirty="0"/>
              <a:t> error (TG 4)</a:t>
            </a:r>
          </a:p>
          <a:p>
            <a:endParaRPr lang="nl-NL" dirty="0"/>
          </a:p>
          <a:p>
            <a:endParaRPr lang="nl-NL" dirty="0"/>
          </a:p>
          <a:p>
            <a:pPr marL="342900" indent="-342900">
              <a:buFont typeface="Arial" panose="020B0604020202020204" pitchFamily="34" charset="0"/>
              <a:buChar char="•"/>
            </a:pPr>
            <a:endParaRPr lang="nl-NL" dirty="0"/>
          </a:p>
          <a:p>
            <a:endParaRPr lang="nl-NL" dirty="0"/>
          </a:p>
        </p:txBody>
      </p:sp>
      <p:pic>
        <p:nvPicPr>
          <p:cNvPr id="6" name="Picture 9">
            <a:extLst>
              <a:ext uri="{FF2B5EF4-FFF2-40B4-BE49-F238E27FC236}">
                <a16:creationId xmlns:a16="http://schemas.microsoft.com/office/drawing/2014/main" id="{0FDDEA24-92BE-4727-AF5B-20EC23FB7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907" y="0"/>
            <a:ext cx="3405093" cy="953836"/>
          </a:xfrm>
          <a:prstGeom prst="rect">
            <a:avLst/>
          </a:prstGeom>
        </p:spPr>
      </p:pic>
    </p:spTree>
    <p:extLst>
      <p:ext uri="{BB962C8B-B14F-4D97-AF65-F5344CB8AC3E}">
        <p14:creationId xmlns:p14="http://schemas.microsoft.com/office/powerpoint/2010/main" val="1887444325"/>
      </p:ext>
    </p:extLst>
  </p:cSld>
  <p:clrMapOvr>
    <a:masterClrMapping/>
  </p:clrMapOvr>
  <mc:AlternateContent xmlns:mc="http://schemas.openxmlformats.org/markup-compatibility/2006" xmlns:p14="http://schemas.microsoft.com/office/powerpoint/2010/main">
    <mc:Choice Requires="p14">
      <p:transition spd="slow" p14:dur="2000" advTm="22788"/>
    </mc:Choice>
    <mc:Fallback xmlns="">
      <p:transition spd="slow" advTm="22788"/>
    </mc:Fallback>
  </mc:AlternateContent>
  <p:extLst>
    <p:ext uri="{E180D4A7-C9FB-4DFB-919C-405C955672EB}">
      <p14:showEvtLst xmlns:p14="http://schemas.microsoft.com/office/powerpoint/2010/main">
        <p14:playEvt time="228" objId="4"/>
        <p14:pauseEvt time="1875" objId="4"/>
        <p14:triggerEvt type="onClick" time="1875" objId="4"/>
        <p14:stopEvt time="22705"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FB9B-6547-449E-B2FE-07603B52B5F3}"/>
              </a:ext>
            </a:extLst>
          </p:cNvPr>
          <p:cNvSpPr>
            <a:spLocks noGrp="1"/>
          </p:cNvSpPr>
          <p:nvPr>
            <p:ph type="title"/>
          </p:nvPr>
        </p:nvSpPr>
        <p:spPr/>
        <p:txBody>
          <a:bodyPr/>
          <a:lstStyle/>
          <a:p>
            <a:r>
              <a:rPr lang="en-US" dirty="0"/>
              <a:t>Our experiences</a:t>
            </a:r>
            <a:endParaRPr lang="nl-NL" dirty="0"/>
          </a:p>
        </p:txBody>
      </p:sp>
      <p:sp>
        <p:nvSpPr>
          <p:cNvPr id="3" name="Content Placeholder 2">
            <a:extLst>
              <a:ext uri="{FF2B5EF4-FFF2-40B4-BE49-F238E27FC236}">
                <a16:creationId xmlns:a16="http://schemas.microsoft.com/office/drawing/2014/main" id="{7D0FE87C-02A7-4951-8D79-418B1D9E11A3}"/>
              </a:ext>
            </a:extLst>
          </p:cNvPr>
          <p:cNvSpPr>
            <a:spLocks noGrp="1"/>
          </p:cNvSpPr>
          <p:nvPr>
            <p:ph idx="1"/>
          </p:nvPr>
        </p:nvSpPr>
        <p:spPr/>
        <p:txBody>
          <a:bodyPr/>
          <a:lstStyle/>
          <a:p>
            <a:pPr marL="342900" lvl="1" indent="-342900">
              <a:lnSpc>
                <a:spcPct val="107000"/>
              </a:lnSpc>
              <a:buFont typeface="+mj-lt"/>
              <a:buAutoNum type="arabicPeriod"/>
            </a:pPr>
            <a:r>
              <a:rPr lang="de-DE" sz="2400" dirty="0">
                <a:effectLst/>
                <a:latin typeface="Calibri" panose="020F0502020204030204" pitchFamily="34" charset="0"/>
                <a:ea typeface="Calibri" panose="020F0502020204030204" pitchFamily="34" charset="0"/>
                <a:cs typeface="Times New Roman" panose="02020603050405020304" pitchFamily="18" charset="0"/>
              </a:rPr>
              <a:t>Think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about</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audience</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and</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ask</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2400" dirty="0">
                <a:effectLst/>
                <a:latin typeface="Calibri" panose="020F0502020204030204" pitchFamily="34" charset="0"/>
                <a:ea typeface="Calibri" panose="020F0502020204030204" pitchFamily="34" charset="0"/>
                <a:cs typeface="Times New Roman" panose="02020603050405020304" pitchFamily="18" charset="0"/>
              </a:rPr>
              <a:t> feedback </a:t>
            </a:r>
            <a:r>
              <a:rPr lang="nl-NL" sz="2400" dirty="0" err="1">
                <a:latin typeface="Calibri" panose="020F0502020204030204" pitchFamily="34" charset="0"/>
                <a:ea typeface="Calibri" panose="020F0502020204030204" pitchFamily="34" charset="0"/>
                <a:cs typeface="Times New Roman" panose="02020603050405020304" pitchFamily="18" charset="0"/>
              </a:rPr>
              <a:t>throughout</a:t>
            </a:r>
            <a:r>
              <a:rPr lang="nl-NL" sz="2400" dirty="0">
                <a:effectLst/>
                <a:latin typeface="Calibri" panose="020F0502020204030204" pitchFamily="34" charset="0"/>
                <a:ea typeface="Calibri" panose="020F0502020204030204" pitchFamily="34" charset="0"/>
                <a:cs typeface="Times New Roman" panose="02020603050405020304" pitchFamily="18" charset="0"/>
              </a:rPr>
              <a:t> development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process</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1" indent="-342900">
              <a:lnSpc>
                <a:spcPct val="107000"/>
              </a:lnSpc>
              <a:buFont typeface="+mj-lt"/>
              <a:buAutoNum type="arabicPeriod"/>
            </a:pPr>
            <a:r>
              <a:rPr lang="de-DE" sz="2400" dirty="0" err="1">
                <a:latin typeface="Calibri" panose="020F0502020204030204" pitchFamily="34" charset="0"/>
                <a:ea typeface="Calibri" panose="020F0502020204030204" pitchFamily="34" charset="0"/>
                <a:cs typeface="Times New Roman" panose="02020603050405020304" pitchFamily="18" charset="0"/>
              </a:rPr>
              <a:t>Script</a:t>
            </a:r>
            <a:r>
              <a:rPr lang="de-DE" sz="2400" dirty="0">
                <a:latin typeface="Calibri" panose="020F0502020204030204" pitchFamily="34" charset="0"/>
                <a:ea typeface="Calibri" panose="020F0502020204030204" pitchFamily="34" charset="0"/>
                <a:cs typeface="Times New Roman" panose="02020603050405020304" pitchFamily="18" charset="0"/>
              </a:rPr>
              <a:t> </a:t>
            </a:r>
            <a:r>
              <a:rPr lang="de-DE" sz="2400" dirty="0" err="1">
                <a:latin typeface="Calibri" panose="020F0502020204030204" pitchFamily="34" charset="0"/>
                <a:ea typeface="Calibri" panose="020F0502020204030204" pitchFamily="34" charset="0"/>
                <a:cs typeface="Times New Roman" panose="02020603050405020304" pitchFamily="18" charset="0"/>
              </a:rPr>
              <a:t>everything</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1" indent="-342900">
              <a:lnSpc>
                <a:spcPct val="107000"/>
              </a:lnSpc>
              <a:buFont typeface="+mj-lt"/>
              <a:buAutoNum type="arabicPeriod"/>
            </a:pPr>
            <a:r>
              <a:rPr lang="de-DE" sz="2400" dirty="0">
                <a:effectLst/>
                <a:latin typeface="Calibri" panose="020F0502020204030204" pitchFamily="34" charset="0"/>
                <a:ea typeface="Calibri" panose="020F0502020204030204" pitchFamily="34" charset="0"/>
                <a:cs typeface="Times New Roman" panose="02020603050405020304" pitchFamily="18" charset="0"/>
              </a:rPr>
              <a:t>The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shorter</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better</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342900" lvl="1" indent="-342900">
              <a:lnSpc>
                <a:spcPct val="107000"/>
              </a:lnSpc>
              <a:buFont typeface="+mj-lt"/>
              <a:buAutoNum type="arabicPeriod"/>
            </a:pPr>
            <a:r>
              <a:rPr lang="de-DE" sz="2400" dirty="0" err="1">
                <a:effectLst/>
                <a:latin typeface="Calibri" panose="020F0502020204030204" pitchFamily="34" charset="0"/>
                <a:ea typeface="Calibri" panose="020F0502020204030204" pitchFamily="34" charset="0"/>
                <a:cs typeface="Times New Roman" panose="02020603050405020304" pitchFamily="18" charset="0"/>
              </a:rPr>
              <a:t>Don‘t</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mind</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redoing</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your</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recordings</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another</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reason</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why</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you</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want</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to</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keep</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it</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short</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 </a:t>
            </a:r>
            <a:r>
              <a:rPr lang="de-DE"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1" indent="-342900">
              <a:lnSpc>
                <a:spcPct val="107000"/>
              </a:lnSpc>
              <a:buFont typeface="+mj-lt"/>
              <a:buAutoNum type="arabicPeriod"/>
            </a:pPr>
            <a:r>
              <a:rPr lang="de-DE" sz="2400" dirty="0" err="1">
                <a:latin typeface="Calibri" panose="020F0502020204030204" pitchFamily="34" charset="0"/>
                <a:ea typeface="Calibri" panose="020F0502020204030204" pitchFamily="34" charset="0"/>
                <a:cs typeface="Times New Roman" panose="02020603050405020304" pitchFamily="18" charset="0"/>
              </a:rPr>
              <a:t>Don‘t</a:t>
            </a:r>
            <a:r>
              <a:rPr lang="de-DE" sz="2400" dirty="0">
                <a:latin typeface="Calibri" panose="020F0502020204030204" pitchFamily="34" charset="0"/>
                <a:ea typeface="Calibri" panose="020F0502020204030204" pitchFamily="34" charset="0"/>
                <a:cs typeface="Times New Roman" panose="02020603050405020304" pitchFamily="18" charset="0"/>
              </a:rPr>
              <a:t> </a:t>
            </a:r>
            <a:r>
              <a:rPr lang="de-DE" sz="2400" dirty="0" err="1">
                <a:latin typeface="Calibri" panose="020F0502020204030204" pitchFamily="34" charset="0"/>
                <a:ea typeface="Calibri" panose="020F0502020204030204" pitchFamily="34" charset="0"/>
                <a:cs typeface="Times New Roman" panose="02020603050405020304" pitchFamily="18" charset="0"/>
              </a:rPr>
              <a:t>underestimate</a:t>
            </a:r>
            <a:r>
              <a:rPr lang="de-DE" sz="2400" dirty="0">
                <a:latin typeface="Calibri" panose="020F0502020204030204" pitchFamily="34" charset="0"/>
                <a:ea typeface="Calibri" panose="020F0502020204030204" pitchFamily="34" charset="0"/>
                <a:cs typeface="Times New Roman" panose="02020603050405020304" pitchFamily="18" charset="0"/>
              </a:rPr>
              <a:t> time </a:t>
            </a:r>
            <a:r>
              <a:rPr lang="de-DE" sz="2400" dirty="0" err="1">
                <a:latin typeface="Calibri" panose="020F0502020204030204" pitchFamily="34" charset="0"/>
                <a:ea typeface="Calibri" panose="020F0502020204030204" pitchFamily="34" charset="0"/>
                <a:cs typeface="Times New Roman" panose="02020603050405020304" pitchFamily="18" charset="0"/>
              </a:rPr>
              <a:t>investment</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1" indent="-342900">
              <a:lnSpc>
                <a:spcPct val="107000"/>
              </a:lnSpc>
              <a:buFont typeface="+mj-lt"/>
              <a:buAutoNum type="arabicPeriod"/>
            </a:pPr>
            <a:r>
              <a:rPr lang="de-DE" sz="2400" dirty="0" err="1">
                <a:effectLst/>
                <a:latin typeface="Calibri" panose="020F0502020204030204" pitchFamily="34" charset="0"/>
                <a:ea typeface="Calibri" panose="020F0502020204030204" pitchFamily="34" charset="0"/>
                <a:cs typeface="Times New Roman" panose="02020603050405020304" pitchFamily="18" charset="0"/>
              </a:rPr>
              <a:t>It‘s</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fun</a:t>
            </a:r>
            <a:r>
              <a:rPr lang="de-DE" sz="2400" dirty="0">
                <a:effectLst/>
                <a:latin typeface="Calibri" panose="020F0502020204030204" pitchFamily="34" charset="0"/>
                <a:ea typeface="Calibri" panose="020F0502020204030204" pitchFamily="34" charset="0"/>
                <a:cs typeface="Times New Roman" panose="02020603050405020304" pitchFamily="18" charset="0"/>
              </a:rPr>
              <a:t> and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rewarding</a:t>
            </a:r>
            <a:r>
              <a:rPr lang="de-DE" sz="2400" dirty="0">
                <a:latin typeface="Calibri" panose="020F0502020204030204" pitchFamily="34" charset="0"/>
                <a:ea typeface="Calibri" panose="020F0502020204030204" pitchFamily="34" charset="0"/>
                <a:cs typeface="Times New Roman" panose="02020603050405020304" pitchFamily="18" charset="0"/>
              </a:rPr>
              <a:t> and </a:t>
            </a:r>
            <a:r>
              <a:rPr lang="de-DE" sz="2400" dirty="0" err="1">
                <a:latin typeface="Calibri" panose="020F0502020204030204" pitchFamily="34" charset="0"/>
                <a:ea typeface="Calibri" panose="020F0502020204030204" pitchFamily="34" charset="0"/>
                <a:cs typeface="Times New Roman" panose="02020603050405020304" pitchFamily="18" charset="0"/>
              </a:rPr>
              <a:t>even</a:t>
            </a:r>
            <a:r>
              <a:rPr lang="de-DE" sz="2400" dirty="0">
                <a:latin typeface="Calibri" panose="020F0502020204030204" pitchFamily="34" charset="0"/>
                <a:ea typeface="Calibri" panose="020F0502020204030204" pitchFamily="34" charset="0"/>
                <a:cs typeface="Times New Roman" panose="02020603050405020304" pitchFamily="18" charset="0"/>
              </a:rPr>
              <a:t> </a:t>
            </a:r>
            <a:r>
              <a:rPr lang="de-DE" sz="2400" dirty="0" err="1">
                <a:latin typeface="Calibri" panose="020F0502020204030204" pitchFamily="34" charset="0"/>
                <a:ea typeface="Calibri" panose="020F0502020204030204" pitchFamily="34" charset="0"/>
                <a:cs typeface="Times New Roman" panose="02020603050405020304" pitchFamily="18" charset="0"/>
              </a:rPr>
              <a:t>apparently</a:t>
            </a:r>
            <a:r>
              <a:rPr lang="de-DE" sz="2400" dirty="0">
                <a:latin typeface="Calibri" panose="020F0502020204030204" pitchFamily="34" charset="0"/>
                <a:ea typeface="Calibri" panose="020F0502020204030204" pitchFamily="34" charset="0"/>
                <a:cs typeface="Times New Roman" panose="02020603050405020304" pitchFamily="18" charset="0"/>
              </a:rPr>
              <a:t> simple </a:t>
            </a:r>
            <a:r>
              <a:rPr lang="de-DE" sz="2400" dirty="0" err="1">
                <a:latin typeface="Calibri" panose="020F0502020204030204" pitchFamily="34" charset="0"/>
                <a:ea typeface="Calibri" panose="020F0502020204030204" pitchFamily="34" charset="0"/>
                <a:cs typeface="Times New Roman" panose="02020603050405020304" pitchFamily="18" charset="0"/>
              </a:rPr>
              <a:t>topics</a:t>
            </a:r>
            <a:r>
              <a:rPr lang="de-DE" sz="2400" dirty="0">
                <a:latin typeface="Calibri" panose="020F0502020204030204" pitchFamily="34" charset="0"/>
                <a:ea typeface="Calibri" panose="020F0502020204030204" pitchFamily="34" charset="0"/>
                <a:cs typeface="Times New Roman" panose="02020603050405020304" pitchFamily="18" charset="0"/>
              </a:rPr>
              <a:t> </a:t>
            </a:r>
            <a:r>
              <a:rPr lang="de-DE" sz="2400" dirty="0" err="1">
                <a:latin typeface="Calibri" panose="020F0502020204030204" pitchFamily="34" charset="0"/>
                <a:ea typeface="Calibri" panose="020F0502020204030204" pitchFamily="34" charset="0"/>
                <a:cs typeface="Times New Roman" panose="02020603050405020304" pitchFamily="18" charset="0"/>
              </a:rPr>
              <a:t>may</a:t>
            </a:r>
            <a:r>
              <a:rPr lang="de-DE" sz="2400" dirty="0">
                <a:latin typeface="Calibri" panose="020F0502020204030204" pitchFamily="34" charset="0"/>
                <a:ea typeface="Calibri" panose="020F0502020204030204" pitchFamily="34" charset="0"/>
                <a:cs typeface="Times New Roman" panose="02020603050405020304" pitchFamily="18" charset="0"/>
              </a:rPr>
              <a:t> </a:t>
            </a:r>
            <a:r>
              <a:rPr lang="de-DE" sz="2400" dirty="0" err="1">
                <a:latin typeface="Calibri" panose="020F0502020204030204" pitchFamily="34" charset="0"/>
                <a:ea typeface="Calibri" panose="020F0502020204030204" pitchFamily="34" charset="0"/>
                <a:cs typeface="Times New Roman" panose="02020603050405020304" pitchFamily="18" charset="0"/>
              </a:rPr>
              <a:t>spark</a:t>
            </a:r>
            <a:r>
              <a:rPr lang="de-DE" sz="2400" dirty="0">
                <a:latin typeface="Calibri" panose="020F0502020204030204" pitchFamily="34" charset="0"/>
                <a:ea typeface="Calibri" panose="020F0502020204030204" pitchFamily="34" charset="0"/>
                <a:cs typeface="Times New Roman" panose="02020603050405020304" pitchFamily="18" charset="0"/>
              </a:rPr>
              <a:t> a </a:t>
            </a:r>
            <a:r>
              <a:rPr lang="de-DE" sz="2400" dirty="0" err="1">
                <a:latin typeface="Calibri" panose="020F0502020204030204" pitchFamily="34" charset="0"/>
                <a:ea typeface="Calibri" panose="020F0502020204030204" pitchFamily="34" charset="0"/>
                <a:cs typeface="Times New Roman" panose="02020603050405020304" pitchFamily="18" charset="0"/>
              </a:rPr>
              <a:t>discussion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800" dirty="0"/>
          </a:p>
        </p:txBody>
      </p:sp>
      <p:pic>
        <p:nvPicPr>
          <p:cNvPr id="4" name="Picture 9">
            <a:extLst>
              <a:ext uri="{FF2B5EF4-FFF2-40B4-BE49-F238E27FC236}">
                <a16:creationId xmlns:a16="http://schemas.microsoft.com/office/drawing/2014/main" id="{51FA36BA-BCA6-4D64-8FF0-87ED27DDA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907" y="0"/>
            <a:ext cx="3405093" cy="953836"/>
          </a:xfrm>
          <a:prstGeom prst="rect">
            <a:avLst/>
          </a:prstGeom>
        </p:spPr>
      </p:pic>
    </p:spTree>
    <p:extLst>
      <p:ext uri="{BB962C8B-B14F-4D97-AF65-F5344CB8AC3E}">
        <p14:creationId xmlns:p14="http://schemas.microsoft.com/office/powerpoint/2010/main" val="1686714070"/>
      </p:ext>
    </p:extLst>
  </p:cSld>
  <p:clrMapOvr>
    <a:masterClrMapping/>
  </p:clrMapOvr>
  <mc:AlternateContent xmlns:mc="http://schemas.openxmlformats.org/markup-compatibility/2006" xmlns:p14="http://schemas.microsoft.com/office/powerpoint/2010/main">
    <mc:Choice Requires="p14">
      <p:transition spd="slow" p14:dur="2000" advTm="26480"/>
    </mc:Choice>
    <mc:Fallback xmlns="">
      <p:transition spd="slow" advTm="2648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3191D-7949-4F70-9D7E-BFDEDE785832}"/>
              </a:ext>
            </a:extLst>
          </p:cNvPr>
          <p:cNvSpPr>
            <a:spLocks noGrp="1"/>
          </p:cNvSpPr>
          <p:nvPr>
            <p:ph type="title"/>
          </p:nvPr>
        </p:nvSpPr>
        <p:spPr/>
        <p:txBody>
          <a:bodyPr/>
          <a:lstStyle/>
          <a:p>
            <a:r>
              <a:rPr lang="nl-NL" dirty="0"/>
              <a:t>Next steps</a:t>
            </a:r>
          </a:p>
        </p:txBody>
      </p:sp>
      <p:sp>
        <p:nvSpPr>
          <p:cNvPr id="3" name="Tijdelijke aanduiding voor inhoud 2">
            <a:extLst>
              <a:ext uri="{FF2B5EF4-FFF2-40B4-BE49-F238E27FC236}">
                <a16:creationId xmlns:a16="http://schemas.microsoft.com/office/drawing/2014/main" id="{080E161E-EDAD-4B0C-8AB3-94DD08F9516B}"/>
              </a:ext>
            </a:extLst>
          </p:cNvPr>
          <p:cNvSpPr>
            <a:spLocks noGrp="1"/>
          </p:cNvSpPr>
          <p:nvPr>
            <p:ph idx="1"/>
          </p:nvPr>
        </p:nvSpPr>
        <p:spPr>
          <a:xfrm>
            <a:off x="7671064" y="1164908"/>
            <a:ext cx="4139936" cy="5113338"/>
          </a:xfrm>
        </p:spPr>
        <p:txBody>
          <a:bodyPr/>
          <a:lstStyle/>
          <a:p>
            <a:r>
              <a:rPr lang="nl-NL" sz="2800" dirty="0">
                <a:latin typeface="+mj-lt"/>
                <a:hlinkClick r:id="rId4"/>
              </a:rPr>
              <a:t>r.h.h.groenwold@lumc.nl</a:t>
            </a:r>
            <a:r>
              <a:rPr lang="nl-NL" sz="2800" dirty="0">
                <a:latin typeface="+mj-lt"/>
              </a:rPr>
              <a:t> </a:t>
            </a:r>
          </a:p>
        </p:txBody>
      </p:sp>
      <p:pic>
        <p:nvPicPr>
          <p:cNvPr id="8" name="Picture 9">
            <a:extLst>
              <a:ext uri="{FF2B5EF4-FFF2-40B4-BE49-F238E27FC236}">
                <a16:creationId xmlns:a16="http://schemas.microsoft.com/office/drawing/2014/main" id="{92C2C722-0F2A-4968-BD77-67265CB5C0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1064" y="5247723"/>
            <a:ext cx="4368699" cy="1223761"/>
          </a:xfrm>
          <a:prstGeom prst="rect">
            <a:avLst/>
          </a:prstGeom>
        </p:spPr>
      </p:pic>
      <p:pic>
        <p:nvPicPr>
          <p:cNvPr id="7" name="Picture 5">
            <a:extLst>
              <a:ext uri="{FF2B5EF4-FFF2-40B4-BE49-F238E27FC236}">
                <a16:creationId xmlns:a16="http://schemas.microsoft.com/office/drawing/2014/main" id="{5E041578-5C89-4B8C-BB0A-199843334E40}"/>
              </a:ext>
            </a:extLst>
          </p:cNvPr>
          <p:cNvPicPr>
            <a:picLocks noChangeAspect="1"/>
          </p:cNvPicPr>
          <p:nvPr/>
        </p:nvPicPr>
        <p:blipFill rotWithShape="1">
          <a:blip r:embed="rId6"/>
          <a:srcRect r="50234" b="4394"/>
          <a:stretch/>
        </p:blipFill>
        <p:spPr>
          <a:xfrm>
            <a:off x="215900" y="1329690"/>
            <a:ext cx="6067425" cy="4662487"/>
          </a:xfrm>
          <a:prstGeom prst="rect">
            <a:avLst/>
          </a:prstGeom>
        </p:spPr>
      </p:pic>
      <p:grpSp>
        <p:nvGrpSpPr>
          <p:cNvPr id="10" name="Groep 9">
            <a:extLst>
              <a:ext uri="{FF2B5EF4-FFF2-40B4-BE49-F238E27FC236}">
                <a16:creationId xmlns:a16="http://schemas.microsoft.com/office/drawing/2014/main" id="{B00F79A3-9B1F-444C-A679-E94E93829EE8}"/>
              </a:ext>
            </a:extLst>
          </p:cNvPr>
          <p:cNvGrpSpPr/>
          <p:nvPr/>
        </p:nvGrpSpPr>
        <p:grpSpPr>
          <a:xfrm>
            <a:off x="755651" y="2218389"/>
            <a:ext cx="1771649" cy="965200"/>
            <a:chOff x="755651" y="2247900"/>
            <a:chExt cx="1771649" cy="965200"/>
          </a:xfrm>
        </p:grpSpPr>
        <p:sp>
          <p:nvSpPr>
            <p:cNvPr id="6" name="Rechthoek 5">
              <a:extLst>
                <a:ext uri="{FF2B5EF4-FFF2-40B4-BE49-F238E27FC236}">
                  <a16:creationId xmlns:a16="http://schemas.microsoft.com/office/drawing/2014/main" id="{01A67999-9718-474C-B8E9-C7A8EA0E6034}"/>
                </a:ext>
              </a:extLst>
            </p:cNvPr>
            <p:cNvSpPr/>
            <p:nvPr/>
          </p:nvSpPr>
          <p:spPr bwMode="auto">
            <a:xfrm>
              <a:off x="755651" y="2247900"/>
              <a:ext cx="1771649" cy="965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pic>
          <p:nvPicPr>
            <p:cNvPr id="9" name="Picture 9">
              <a:extLst>
                <a:ext uri="{FF2B5EF4-FFF2-40B4-BE49-F238E27FC236}">
                  <a16:creationId xmlns:a16="http://schemas.microsoft.com/office/drawing/2014/main" id="{682BEEB5-1586-4A29-BBCB-BD1392C04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651" y="2484723"/>
              <a:ext cx="1754796" cy="491554"/>
            </a:xfrm>
            <a:prstGeom prst="rect">
              <a:avLst/>
            </a:prstGeom>
          </p:spPr>
        </p:pic>
      </p:grpSp>
      <p:grpSp>
        <p:nvGrpSpPr>
          <p:cNvPr id="11" name="Groep 10">
            <a:extLst>
              <a:ext uri="{FF2B5EF4-FFF2-40B4-BE49-F238E27FC236}">
                <a16:creationId xmlns:a16="http://schemas.microsoft.com/office/drawing/2014/main" id="{19F8FD84-B76D-4A67-A854-03D3E3CFA52E}"/>
              </a:ext>
            </a:extLst>
          </p:cNvPr>
          <p:cNvGrpSpPr/>
          <p:nvPr/>
        </p:nvGrpSpPr>
        <p:grpSpPr>
          <a:xfrm>
            <a:off x="755651" y="3302000"/>
            <a:ext cx="1771649" cy="965200"/>
            <a:chOff x="755651" y="2247900"/>
            <a:chExt cx="1771649" cy="965200"/>
          </a:xfrm>
        </p:grpSpPr>
        <p:sp>
          <p:nvSpPr>
            <p:cNvPr id="12" name="Rechthoek 11">
              <a:extLst>
                <a:ext uri="{FF2B5EF4-FFF2-40B4-BE49-F238E27FC236}">
                  <a16:creationId xmlns:a16="http://schemas.microsoft.com/office/drawing/2014/main" id="{07ADBC8C-C24D-4B9C-AFEB-65ADA4535511}"/>
                </a:ext>
              </a:extLst>
            </p:cNvPr>
            <p:cNvSpPr/>
            <p:nvPr/>
          </p:nvSpPr>
          <p:spPr bwMode="auto">
            <a:xfrm>
              <a:off x="755651" y="2247900"/>
              <a:ext cx="1771649" cy="965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pic>
          <p:nvPicPr>
            <p:cNvPr id="13" name="Picture 9">
              <a:extLst>
                <a:ext uri="{FF2B5EF4-FFF2-40B4-BE49-F238E27FC236}">
                  <a16:creationId xmlns:a16="http://schemas.microsoft.com/office/drawing/2014/main" id="{E36F2FEB-FADB-4ADD-9E3F-864DF9D8D0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651" y="2484723"/>
              <a:ext cx="1754796" cy="491554"/>
            </a:xfrm>
            <a:prstGeom prst="rect">
              <a:avLst/>
            </a:prstGeom>
          </p:spPr>
        </p:pic>
      </p:grpSp>
      <p:grpSp>
        <p:nvGrpSpPr>
          <p:cNvPr id="14" name="Groep 13">
            <a:extLst>
              <a:ext uri="{FF2B5EF4-FFF2-40B4-BE49-F238E27FC236}">
                <a16:creationId xmlns:a16="http://schemas.microsoft.com/office/drawing/2014/main" id="{7336E747-C6E7-40EB-9227-A5330716377D}"/>
              </a:ext>
            </a:extLst>
          </p:cNvPr>
          <p:cNvGrpSpPr/>
          <p:nvPr/>
        </p:nvGrpSpPr>
        <p:grpSpPr>
          <a:xfrm>
            <a:off x="747224" y="4282523"/>
            <a:ext cx="1771649" cy="965200"/>
            <a:chOff x="755651" y="2247900"/>
            <a:chExt cx="1771649" cy="965200"/>
          </a:xfrm>
        </p:grpSpPr>
        <p:sp>
          <p:nvSpPr>
            <p:cNvPr id="15" name="Rechthoek 14">
              <a:extLst>
                <a:ext uri="{FF2B5EF4-FFF2-40B4-BE49-F238E27FC236}">
                  <a16:creationId xmlns:a16="http://schemas.microsoft.com/office/drawing/2014/main" id="{64801E4C-8205-4AF5-AE12-BF8FA28C9A74}"/>
                </a:ext>
              </a:extLst>
            </p:cNvPr>
            <p:cNvSpPr/>
            <p:nvPr/>
          </p:nvSpPr>
          <p:spPr bwMode="auto">
            <a:xfrm>
              <a:off x="755651" y="2247900"/>
              <a:ext cx="1771649" cy="965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pic>
          <p:nvPicPr>
            <p:cNvPr id="16" name="Picture 9">
              <a:extLst>
                <a:ext uri="{FF2B5EF4-FFF2-40B4-BE49-F238E27FC236}">
                  <a16:creationId xmlns:a16="http://schemas.microsoft.com/office/drawing/2014/main" id="{A8AE151B-A120-40D1-ABC1-D1DFB14C31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651" y="2484723"/>
              <a:ext cx="1754796" cy="491554"/>
            </a:xfrm>
            <a:prstGeom prst="rect">
              <a:avLst/>
            </a:prstGeom>
          </p:spPr>
        </p:pic>
      </p:grpSp>
    </p:spTree>
    <p:custDataLst>
      <p:tags r:id="rId1"/>
    </p:custDataLst>
    <p:extLst>
      <p:ext uri="{BB962C8B-B14F-4D97-AF65-F5344CB8AC3E}">
        <p14:creationId xmlns:p14="http://schemas.microsoft.com/office/powerpoint/2010/main" val="2783248239"/>
      </p:ext>
    </p:extLst>
  </p:cSld>
  <p:clrMapOvr>
    <a:masterClrMapping/>
  </p:clrMapOvr>
  <mc:AlternateContent xmlns:mc="http://schemas.openxmlformats.org/markup-compatibility/2006" xmlns:p14="http://schemas.microsoft.com/office/powerpoint/2010/main">
    <mc:Choice Requires="p14">
      <p:transition spd="slow" p14:dur="2000" advTm="29731"/>
    </mc:Choice>
    <mc:Fallback xmlns="">
      <p:transition spd="slow" advTm="2973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5"/>
</p:tagLst>
</file>

<file path=ppt/theme/theme1.xml><?xml version="1.0" encoding="utf-8"?>
<a:theme xmlns:a="http://schemas.openxmlformats.org/drawingml/2006/main" name="01_LUMC Basispresentatie_NL">
  <a:themeElements>
    <a:clrScheme name="Aangepast 30">
      <a:dk1>
        <a:srgbClr val="003C66"/>
      </a:dk1>
      <a:lt1>
        <a:srgbClr val="FFFFFF"/>
      </a:lt1>
      <a:dk2>
        <a:srgbClr val="FFFFFF"/>
      </a:dk2>
      <a:lt2>
        <a:srgbClr val="003C7D"/>
      </a:lt2>
      <a:accent1>
        <a:srgbClr val="007CC2"/>
      </a:accent1>
      <a:accent2>
        <a:srgbClr val="009FBD"/>
      </a:accent2>
      <a:accent3>
        <a:srgbClr val="6E90A6"/>
      </a:accent3>
      <a:accent4>
        <a:srgbClr val="E3004F"/>
      </a:accent4>
      <a:accent5>
        <a:srgbClr val="C0965C"/>
      </a:accent5>
      <a:accent6>
        <a:srgbClr val="000000"/>
      </a:accent6>
      <a:hlink>
        <a:srgbClr val="1161C6"/>
      </a:hlink>
      <a:folHlink>
        <a:srgbClr val="E300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Breitbild</PresentationFormat>
  <Paragraphs>74</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ＭＳ Ｐゴシック</vt:lpstr>
      <vt:lpstr>Arial</vt:lpstr>
      <vt:lpstr>Calibri</vt:lpstr>
      <vt:lpstr>Times</vt:lpstr>
      <vt:lpstr>Times New Roman</vt:lpstr>
      <vt:lpstr>01_LUMC Basispresentatie_NL</vt:lpstr>
      <vt:lpstr>Using videos for guidance</vt:lpstr>
      <vt:lpstr>STRATOS objective</vt:lpstr>
      <vt:lpstr>STRATOS videos ?</vt:lpstr>
      <vt:lpstr>How things started</vt:lpstr>
      <vt:lpstr>How things started</vt:lpstr>
      <vt:lpstr>Youtube search</vt:lpstr>
      <vt:lpstr>STRATOS videos ?</vt:lpstr>
      <vt:lpstr>Our experiences</vt:lpstr>
      <vt:lpstr>Next steps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Groenwold</dc:creator>
  <cp:lastModifiedBy>Prof. Willi Sauerbrei</cp:lastModifiedBy>
  <cp:revision>54</cp:revision>
  <dcterms:created xsi:type="dcterms:W3CDTF">2019-06-27T12:41:01Z</dcterms:created>
  <dcterms:modified xsi:type="dcterms:W3CDTF">2021-11-03T09:25:19Z</dcterms:modified>
</cp:coreProperties>
</file>